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7" r:id="rId3"/>
    <p:sldId id="263" r:id="rId4"/>
    <p:sldId id="275" r:id="rId5"/>
    <p:sldId id="278" r:id="rId6"/>
    <p:sldId id="272" r:id="rId7"/>
    <p:sldId id="260" r:id="rId8"/>
    <p:sldId id="279" r:id="rId9"/>
    <p:sldId id="280" r:id="rId10"/>
    <p:sldId id="281" r:id="rId11"/>
    <p:sldId id="282" r:id="rId12"/>
    <p:sldId id="283" r:id="rId13"/>
    <p:sldId id="284" r:id="rId14"/>
    <p:sldId id="285" r:id="rId15"/>
    <p:sldId id="273" r:id="rId16"/>
    <p:sldId id="286" r:id="rId17"/>
    <p:sldId id="287" r:id="rId18"/>
    <p:sldId id="269"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4" autoAdjust="0"/>
    <p:restoredTop sz="94660"/>
  </p:normalViewPr>
  <p:slideViewPr>
    <p:cSldViewPr>
      <p:cViewPr>
        <p:scale>
          <a:sx n="105" d="100"/>
          <a:sy n="105"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7AAEC-F7E6-4B14-B5F0-1BE0EF2CD6D2}" type="datetimeFigureOut">
              <a:rPr lang="en-GB" smtClean="0"/>
              <a:pPr/>
              <a:t>26/06/2012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437487-779F-4B5D-8C64-0DC0DF9A9708}" type="slidenum">
              <a:rPr lang="en-GB" smtClean="0"/>
              <a:pPr/>
              <a:t>‹#›</a:t>
            </a:fld>
            <a:endParaRPr lang="en-GB"/>
          </a:p>
        </p:txBody>
      </p:sp>
    </p:spTree>
    <p:extLst>
      <p:ext uri="{BB962C8B-B14F-4D97-AF65-F5344CB8AC3E}">
        <p14:creationId xmlns:p14="http://schemas.microsoft.com/office/powerpoint/2010/main" val="301726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D2C6E8-2E60-4D74-9EE7-097A168B284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D2C6E8-2E60-4D74-9EE7-097A168B2848}"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D2C6E8-2E60-4D74-9EE7-097A168B2848}"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‘Learning landscape’ includes</a:t>
            </a:r>
            <a:r>
              <a:rPr lang="en-GB" baseline="0" dirty="0" smtClean="0"/>
              <a:t> the physical architecture, the formal and informal relationships, the processes of teaching, learning and assessment, the deployment of technology and the other factors that combine to shape the nature of the student experience in higher education (Bell et al, 2009).</a:t>
            </a:r>
          </a:p>
          <a:p>
            <a:endParaRPr lang="en-GB" baseline="0" dirty="0" smtClean="0"/>
          </a:p>
          <a:p>
            <a:r>
              <a:rPr lang="en-GB" baseline="0" dirty="0" smtClean="0"/>
              <a:t>Diverse range of examples including </a:t>
            </a:r>
            <a:r>
              <a:rPr lang="en-GB" baseline="0" dirty="0" err="1" smtClean="0"/>
              <a:t>Alverno</a:t>
            </a:r>
            <a:r>
              <a:rPr lang="en-GB" baseline="0" dirty="0" smtClean="0"/>
              <a:t> College, US; University of </a:t>
            </a:r>
            <a:r>
              <a:rPr lang="en-GB" baseline="0" dirty="0" err="1" smtClean="0"/>
              <a:t>Otago</a:t>
            </a:r>
            <a:r>
              <a:rPr lang="en-GB" baseline="0" dirty="0" smtClean="0"/>
              <a:t>, New Zealand; University of Melbourne, Australia and as well as professional organisations such as the Chartered Society of Physiotherapists in the UK.</a:t>
            </a:r>
            <a:endParaRPr lang="en-GB" dirty="0"/>
          </a:p>
        </p:txBody>
      </p:sp>
      <p:sp>
        <p:nvSpPr>
          <p:cNvPr id="4" name="Slide Number Placeholder 3"/>
          <p:cNvSpPr>
            <a:spLocks noGrp="1"/>
          </p:cNvSpPr>
          <p:nvPr>
            <p:ph type="sldNum" sz="quarter" idx="10"/>
          </p:nvPr>
        </p:nvSpPr>
        <p:spPr/>
        <p:txBody>
          <a:bodyPr/>
          <a:lstStyle/>
          <a:p>
            <a:fld id="{3E437487-779F-4B5D-8C64-0DC0DF9A9708}" type="slidenum">
              <a:rPr lang="en-GB" smtClean="0"/>
              <a:pPr/>
              <a:t>3</a:t>
            </a:fld>
            <a:endParaRPr lang="en-GB"/>
          </a:p>
        </p:txBody>
      </p:sp>
    </p:spTree>
    <p:extLst>
      <p:ext uri="{BB962C8B-B14F-4D97-AF65-F5344CB8AC3E}">
        <p14:creationId xmlns:p14="http://schemas.microsoft.com/office/powerpoint/2010/main" val="265846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D2C6E8-2E60-4D74-9EE7-097A168B284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my postgraduate</a:t>
            </a:r>
            <a:r>
              <a:rPr lang="en-GB" baseline="0" dirty="0" smtClean="0"/>
              <a:t> e-portfolio as an example:</a:t>
            </a:r>
          </a:p>
          <a:p>
            <a:endParaRPr lang="en-GB" baseline="0" dirty="0" smtClean="0"/>
          </a:p>
          <a:p>
            <a:r>
              <a:rPr lang="en-GB" baseline="0" dirty="0" smtClean="0"/>
              <a:t>The e-portfolio is an e-learning too that can help us to reach educational aims and objectives, to manage learning and to engage students in appropriate learning activities as well as the potential for student assessment and access to student learning off campus.</a:t>
            </a:r>
          </a:p>
          <a:p>
            <a:r>
              <a:rPr lang="en-GB" dirty="0" smtClean="0"/>
              <a:t>It</a:t>
            </a:r>
            <a:r>
              <a:rPr lang="en-GB" baseline="0" dirty="0" smtClean="0"/>
              <a:t> can help to</a:t>
            </a:r>
            <a:r>
              <a:rPr lang="en-GB" dirty="0" smtClean="0"/>
              <a:t> motivate students, to provide instruments of feedback, to enable discussion on student performance</a:t>
            </a:r>
            <a:r>
              <a:rPr lang="en-GB" baseline="0" dirty="0" smtClean="0"/>
              <a:t> and to </a:t>
            </a:r>
            <a:r>
              <a:rPr lang="en-GB" dirty="0" smtClean="0"/>
              <a:t>cross reference</a:t>
            </a:r>
            <a:r>
              <a:rPr lang="en-GB" baseline="0" dirty="0" smtClean="0"/>
              <a:t> a number of aspects </a:t>
            </a:r>
            <a:r>
              <a:rPr lang="en-GB" dirty="0" smtClean="0"/>
              <a:t>of student work.</a:t>
            </a:r>
          </a:p>
          <a:p>
            <a:r>
              <a:rPr lang="en-GB" dirty="0" smtClean="0"/>
              <a:t>to follow her learning progress throughout her years of study. It helps the student process the feedback they receive from their faculty, external assessors and peers. </a:t>
            </a:r>
          </a:p>
          <a:p>
            <a:r>
              <a:rPr lang="en-GB" dirty="0" smtClean="0"/>
              <a:t>It also enables students to look for patterns in their academic work so that</a:t>
            </a:r>
            <a:r>
              <a:rPr lang="en-GB" baseline="0" dirty="0" smtClean="0"/>
              <a:t> they</a:t>
            </a:r>
            <a:r>
              <a:rPr lang="en-GB" dirty="0" smtClean="0"/>
              <a:t> can take more control of their own development and become an autonomous learner.</a:t>
            </a:r>
          </a:p>
          <a:p>
            <a:endParaRPr lang="en-GB" dirty="0" smtClean="0"/>
          </a:p>
          <a:p>
            <a:r>
              <a:rPr lang="en-GB" dirty="0" smtClean="0"/>
              <a:t>View it anytime, anywhere they have access to the internet</a:t>
            </a:r>
          </a:p>
          <a:p>
            <a:r>
              <a:rPr lang="en-GB" dirty="0" smtClean="0"/>
              <a:t>Store multimedia – text, audio and video files</a:t>
            </a:r>
          </a:p>
          <a:p>
            <a:r>
              <a:rPr lang="en-GB" dirty="0" smtClean="0"/>
              <a:t>Means to record placements, voluntary/paid work and achievements</a:t>
            </a:r>
          </a:p>
          <a:p>
            <a:r>
              <a:rPr lang="en-GB" dirty="0" smtClean="0"/>
              <a:t>CV</a:t>
            </a:r>
          </a:p>
          <a:p>
            <a:endParaRPr lang="en-GB" dirty="0"/>
          </a:p>
        </p:txBody>
      </p:sp>
      <p:sp>
        <p:nvSpPr>
          <p:cNvPr id="4" name="Slide Number Placeholder 3"/>
          <p:cNvSpPr>
            <a:spLocks noGrp="1"/>
          </p:cNvSpPr>
          <p:nvPr>
            <p:ph type="sldNum" sz="quarter" idx="10"/>
          </p:nvPr>
        </p:nvSpPr>
        <p:spPr/>
        <p:txBody>
          <a:bodyPr/>
          <a:lstStyle/>
          <a:p>
            <a:fld id="{3E437487-779F-4B5D-8C64-0DC0DF9A9708}" type="slidenum">
              <a:rPr lang="en-GB" smtClean="0"/>
              <a:pPr/>
              <a:t>6</a:t>
            </a:fld>
            <a:endParaRPr lang="en-GB"/>
          </a:p>
        </p:txBody>
      </p:sp>
    </p:spTree>
    <p:extLst>
      <p:ext uri="{BB962C8B-B14F-4D97-AF65-F5344CB8AC3E}">
        <p14:creationId xmlns:p14="http://schemas.microsoft.com/office/powerpoint/2010/main" val="293428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D2C6E8-2E60-4D74-9EE7-097A168B2848}"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D2C6E8-2E60-4D74-9EE7-097A168B2848}"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D2C6E8-2E60-4D74-9EE7-097A168B2848}"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D2C6E8-2E60-4D74-9EE7-097A168B2848}"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D2C6E8-2E60-4D74-9EE7-097A168B284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5BA02E-E5A7-4A44-8B67-4711899CA51E}" type="datetimeFigureOut">
              <a:rPr lang="en-GB" smtClean="0"/>
              <a:pPr/>
              <a:t>26/06/2012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9E27B6-918B-473B-B6BB-2A9EECA2BFD9}" type="slidenum">
              <a:rPr lang="en-GB" smtClean="0"/>
              <a:pPr/>
              <a:t>‹#›</a:t>
            </a:fld>
            <a:endParaRPr lang="en-GB"/>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5BA02E-E5A7-4A44-8B67-4711899CA51E}" type="datetimeFigureOut">
              <a:rPr lang="en-GB" smtClean="0"/>
              <a:pPr/>
              <a:t>26/06/2012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9E27B6-918B-473B-B6BB-2A9EECA2BFD9}" type="slidenum">
              <a:rPr lang="en-GB" smtClean="0"/>
              <a:pPr/>
              <a:t>‹#›</a:t>
            </a:fld>
            <a:endParaRPr lang="en-GB"/>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5BA02E-E5A7-4A44-8B67-4711899CA51E}" type="datetimeFigureOut">
              <a:rPr lang="en-GB" smtClean="0"/>
              <a:pPr/>
              <a:t>26/06/2012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9E27B6-918B-473B-B6BB-2A9EECA2BFD9}" type="slidenum">
              <a:rPr lang="en-GB" smtClean="0"/>
              <a:pPr/>
              <a:t>‹#›</a:t>
            </a:fld>
            <a:endParaRPr lang="en-GB"/>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5BA02E-E5A7-4A44-8B67-4711899CA51E}" type="datetimeFigureOut">
              <a:rPr lang="en-GB" smtClean="0"/>
              <a:pPr/>
              <a:t>26/06/2012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9E27B6-918B-473B-B6BB-2A9EECA2BFD9}" type="slidenum">
              <a:rPr lang="en-GB" smtClean="0"/>
              <a:pPr/>
              <a:t>‹#›</a:t>
            </a:fld>
            <a:endParaRPr lang="en-GB"/>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BA02E-E5A7-4A44-8B67-4711899CA51E}" type="datetimeFigureOut">
              <a:rPr lang="en-GB" smtClean="0"/>
              <a:pPr/>
              <a:t>26/06/2012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9E27B6-918B-473B-B6BB-2A9EECA2BFD9}" type="slidenum">
              <a:rPr lang="en-GB" smtClean="0"/>
              <a:pPr/>
              <a:t>‹#›</a:t>
            </a:fld>
            <a:endParaRPr lang="en-GB"/>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5BA02E-E5A7-4A44-8B67-4711899CA51E}" type="datetimeFigureOut">
              <a:rPr lang="en-GB" smtClean="0"/>
              <a:pPr/>
              <a:t>26/06/2012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9E27B6-918B-473B-B6BB-2A9EECA2BFD9}" type="slidenum">
              <a:rPr lang="en-GB" smtClean="0"/>
              <a:pPr/>
              <a:t>‹#›</a:t>
            </a:fld>
            <a:endParaRPr lang="en-GB"/>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5BA02E-E5A7-4A44-8B67-4711899CA51E}" type="datetimeFigureOut">
              <a:rPr lang="en-GB" smtClean="0"/>
              <a:pPr/>
              <a:t>26/06/2012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9E27B6-918B-473B-B6BB-2A9EECA2BFD9}" type="slidenum">
              <a:rPr lang="en-GB" smtClean="0"/>
              <a:pPr/>
              <a:t>‹#›</a:t>
            </a:fld>
            <a:endParaRPr lang="en-GB"/>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5BA02E-E5A7-4A44-8B67-4711899CA51E}" type="datetimeFigureOut">
              <a:rPr lang="en-GB" smtClean="0"/>
              <a:pPr/>
              <a:t>26/06/2012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9E27B6-918B-473B-B6BB-2A9EECA2BFD9}" type="slidenum">
              <a:rPr lang="en-GB" smtClean="0"/>
              <a:pPr/>
              <a:t>‹#›</a:t>
            </a:fld>
            <a:endParaRPr lang="en-GB"/>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BA02E-E5A7-4A44-8B67-4711899CA51E}" type="datetimeFigureOut">
              <a:rPr lang="en-GB" smtClean="0"/>
              <a:pPr/>
              <a:t>26/06/2012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9E27B6-918B-473B-B6BB-2A9EECA2BFD9}" type="slidenum">
              <a:rPr lang="en-GB" smtClean="0"/>
              <a:pPr/>
              <a:t>‹#›</a:t>
            </a:fld>
            <a:endParaRPr lang="en-GB"/>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BA02E-E5A7-4A44-8B67-4711899CA51E}" type="datetimeFigureOut">
              <a:rPr lang="en-GB" smtClean="0"/>
              <a:pPr/>
              <a:t>26/06/2012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9E27B6-918B-473B-B6BB-2A9EECA2BFD9}" type="slidenum">
              <a:rPr lang="en-GB" smtClean="0"/>
              <a:pPr/>
              <a:t>‹#›</a:t>
            </a:fld>
            <a:endParaRPr lang="en-GB"/>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BA02E-E5A7-4A44-8B67-4711899CA51E}" type="datetimeFigureOut">
              <a:rPr lang="en-GB" smtClean="0"/>
              <a:pPr/>
              <a:t>26/06/2012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9E27B6-918B-473B-B6BB-2A9EECA2BFD9}" type="slidenum">
              <a:rPr lang="en-GB" smtClean="0"/>
              <a:pPr/>
              <a:t>‹#›</a:t>
            </a:fld>
            <a:endParaRPr lang="en-GB"/>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BA02E-E5A7-4A44-8B67-4711899CA51E}" type="datetimeFigureOut">
              <a:rPr lang="en-GB" smtClean="0"/>
              <a:pPr/>
              <a:t>26/06/2012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E27B6-918B-473B-B6BB-2A9EECA2BFD9}"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jisc.ac.uk/media/documents/publications/effectivepracticeeportfolios.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db.tt/ZHX0CAX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1944216"/>
          </a:xfrm>
        </p:spPr>
        <p:txBody>
          <a:bodyPr>
            <a:noAutofit/>
          </a:bodyPr>
          <a:lstStyle/>
          <a:p>
            <a:r>
              <a:rPr lang="en-GB" sz="4000" b="1" dirty="0"/>
              <a:t>Supporting the Development and Learning of Modern Languages students abroad via the </a:t>
            </a:r>
            <a:r>
              <a:rPr lang="en-GB" sz="4000" b="1" dirty="0" err="1"/>
              <a:t>ePortfolio</a:t>
            </a:r>
            <a:endParaRPr lang="en-GB" sz="4000" dirty="0"/>
          </a:p>
        </p:txBody>
      </p:sp>
      <p:sp>
        <p:nvSpPr>
          <p:cNvPr id="3" name="Subtitle 2"/>
          <p:cNvSpPr>
            <a:spLocks noGrp="1"/>
          </p:cNvSpPr>
          <p:nvPr>
            <p:ph type="subTitle" idx="1"/>
          </p:nvPr>
        </p:nvSpPr>
        <p:spPr>
          <a:xfrm>
            <a:off x="1403648" y="3068960"/>
            <a:ext cx="6400800" cy="1752600"/>
          </a:xfrm>
        </p:spPr>
        <p:txBody>
          <a:bodyPr>
            <a:normAutofit lnSpcReduction="10000"/>
          </a:bodyPr>
          <a:lstStyle/>
          <a:p>
            <a:r>
              <a:rPr lang="en-GB" sz="3600" dirty="0" smtClean="0">
                <a:solidFill>
                  <a:schemeClr val="tx1">
                    <a:lumMod val="65000"/>
                    <a:lumOff val="35000"/>
                  </a:schemeClr>
                </a:solidFill>
              </a:rPr>
              <a:t>Franck Michel </a:t>
            </a:r>
          </a:p>
          <a:p>
            <a:r>
              <a:rPr lang="en-GB" dirty="0" smtClean="0">
                <a:solidFill>
                  <a:schemeClr val="tx1">
                    <a:lumMod val="65000"/>
                    <a:lumOff val="35000"/>
                  </a:schemeClr>
                </a:solidFill>
              </a:rPr>
              <a:t>LLAS Language Futures Conference</a:t>
            </a:r>
          </a:p>
          <a:p>
            <a:r>
              <a:rPr lang="en-GB" dirty="0" smtClean="0">
                <a:solidFill>
                  <a:schemeClr val="tx1">
                    <a:lumMod val="65000"/>
                    <a:lumOff val="35000"/>
                  </a:schemeClr>
                </a:solidFill>
              </a:rPr>
              <a:t>Edinburgh 2012</a:t>
            </a:r>
          </a:p>
          <a:p>
            <a:endParaRPr lang="en-GB" sz="3600" dirty="0">
              <a:solidFill>
                <a:schemeClr val="tx1">
                  <a:lumMod val="65000"/>
                  <a:lumOff val="35000"/>
                </a:schemeClr>
              </a:solidFill>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27" t="5280" r="2209" b="5178"/>
          <a:stretch/>
        </p:blipFill>
        <p:spPr bwMode="auto">
          <a:xfrm>
            <a:off x="5635869" y="5292970"/>
            <a:ext cx="3042140" cy="1081454"/>
          </a:xfrm>
          <a:prstGeom prst="rect">
            <a:avLst/>
          </a:prstGeom>
          <a:noFill/>
          <a:ln>
            <a:noFill/>
          </a:ln>
          <a:effectLst>
            <a:glow rad="63500">
              <a:schemeClr val="tx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5" y="5292970"/>
            <a:ext cx="3384375" cy="1108992"/>
          </a:xfrm>
          <a:prstGeom prst="rect">
            <a:avLst/>
          </a:prstGeom>
          <a:noFill/>
          <a:ln w="31750">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Evidence of personal reflection (M.’s blog)</a:t>
            </a:r>
            <a:endParaRPr lang="en-US" sz="3000" dirty="0"/>
          </a:p>
        </p:txBody>
      </p:sp>
      <p:sp>
        <p:nvSpPr>
          <p:cNvPr id="3" name="Content Placeholder 2"/>
          <p:cNvSpPr>
            <a:spLocks noGrp="1"/>
          </p:cNvSpPr>
          <p:nvPr>
            <p:ph idx="1"/>
          </p:nvPr>
        </p:nvSpPr>
        <p:spPr>
          <a:xfrm>
            <a:off x="395536" y="1484784"/>
            <a:ext cx="8229600" cy="4896544"/>
          </a:xfrm>
        </p:spPr>
        <p:txBody>
          <a:bodyPr>
            <a:noAutofit/>
          </a:bodyPr>
          <a:lstStyle/>
          <a:p>
            <a:pPr marL="0" indent="0">
              <a:buNone/>
            </a:pPr>
            <a:r>
              <a:rPr lang="en-US" sz="2100" dirty="0" smtClean="0"/>
              <a:t>“So, to that end </a:t>
            </a:r>
            <a:r>
              <a:rPr lang="en-US" sz="2100" dirty="0" smtClean="0">
                <a:solidFill>
                  <a:srgbClr val="FFFF00"/>
                </a:solidFill>
              </a:rPr>
              <a:t>I'm making a grammar sheet that makes grammar as easy to understand as possible and once that's done</a:t>
            </a:r>
            <a:r>
              <a:rPr lang="en-US" sz="2100" dirty="0" smtClean="0"/>
              <a:t>, I will make some grammar exercises to get it really cemented in my head. What's more, I also plan to get an audio and written diary going, so I can practice both my speaking and written language quite regularly. […]</a:t>
            </a:r>
          </a:p>
          <a:p>
            <a:pPr marL="0" indent="0">
              <a:buNone/>
            </a:pPr>
            <a:r>
              <a:rPr lang="en-US" sz="2100" dirty="0" smtClean="0"/>
              <a:t>I'm also </a:t>
            </a:r>
            <a:r>
              <a:rPr lang="en-US" sz="2100" dirty="0" smtClean="0">
                <a:solidFill>
                  <a:srgbClr val="FFFF00"/>
                </a:solidFill>
              </a:rPr>
              <a:t>making more of an effort to find people to speak with in the town</a:t>
            </a:r>
            <a:r>
              <a:rPr lang="en-US" sz="2100" dirty="0" smtClean="0"/>
              <a:t>. So I'm speaking to Max more often (he's also giving me a TV so I'll be able to watch TV without having to worry about stupid French school network problems, which at the moment don't allow me to watch TF1).</a:t>
            </a:r>
          </a:p>
          <a:p>
            <a:pPr marL="0" indent="0">
              <a:buNone/>
            </a:pPr>
            <a:r>
              <a:rPr lang="en-US" sz="2100" dirty="0" smtClean="0"/>
              <a:t>This afternoon, I'm going to go </a:t>
            </a:r>
            <a:r>
              <a:rPr lang="en-US" sz="2100" dirty="0" smtClean="0">
                <a:solidFill>
                  <a:srgbClr val="FFFF00"/>
                </a:solidFill>
              </a:rPr>
              <a:t>say bonjour to the Handball club and see what's </a:t>
            </a:r>
            <a:r>
              <a:rPr lang="en-US" sz="2100" dirty="0" err="1" smtClean="0">
                <a:solidFill>
                  <a:srgbClr val="FFFF00"/>
                </a:solidFill>
              </a:rPr>
              <a:t>occurin</a:t>
            </a:r>
            <a:r>
              <a:rPr lang="en-US" sz="2100" dirty="0" smtClean="0">
                <a:solidFill>
                  <a:srgbClr val="FFFF00"/>
                </a:solidFill>
              </a:rPr>
              <a:t>' there and whether I can get involved fairly often.</a:t>
            </a:r>
          </a:p>
          <a:p>
            <a:pPr marL="0" indent="0">
              <a:buNone/>
            </a:pPr>
            <a:r>
              <a:rPr lang="en-US" sz="2100" dirty="0" smtClean="0"/>
              <a:t>Failing that (or indeed, in addition to) I'm going to call the fencing and archery clubs and ask similar things. I think that will be enough to </a:t>
            </a:r>
            <a:r>
              <a:rPr lang="en-US" sz="2100" dirty="0" smtClean="0">
                <a:solidFill>
                  <a:srgbClr val="FFFF00"/>
                </a:solidFill>
              </a:rPr>
              <a:t>get my performance up to my high expectations of myself</a:t>
            </a:r>
            <a:r>
              <a:rPr lang="en-US" sz="2100" dirty="0" smtClean="0"/>
              <a:t>!!”</a:t>
            </a:r>
            <a:endParaRPr lang="en-US" sz="2100" dirty="0"/>
          </a:p>
        </p:txBody>
      </p:sp>
    </p:spTree>
    <p:extLst>
      <p:ext uri="{BB962C8B-B14F-4D97-AF65-F5344CB8AC3E}">
        <p14:creationId xmlns:p14="http://schemas.microsoft.com/office/powerpoint/2010/main" val="10572271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Evidence of reflection/support/interaction</a:t>
            </a:r>
            <a:endParaRPr lang="en-US" sz="4000" dirty="0"/>
          </a:p>
        </p:txBody>
      </p:sp>
      <p:sp>
        <p:nvSpPr>
          <p:cNvPr id="3" name="Content Placeholder 2"/>
          <p:cNvSpPr>
            <a:spLocks noGrp="1"/>
          </p:cNvSpPr>
          <p:nvPr>
            <p:ph idx="1"/>
          </p:nvPr>
        </p:nvSpPr>
        <p:spPr>
          <a:xfrm>
            <a:off x="457200" y="1600200"/>
            <a:ext cx="8229600" cy="4709120"/>
          </a:xfrm>
          <a:ln>
            <a:noFill/>
          </a:ln>
        </p:spPr>
        <p:txBody>
          <a:bodyPr>
            <a:noAutofit/>
          </a:bodyPr>
          <a:lstStyle/>
          <a:p>
            <a:pPr marL="0" indent="0">
              <a:buNone/>
            </a:pPr>
            <a:r>
              <a:rPr lang="en-US" sz="2200" dirty="0" smtClean="0">
                <a:solidFill>
                  <a:srgbClr val="FFFF00"/>
                </a:solidFill>
              </a:rPr>
              <a:t>Extract from D.’s blog:</a:t>
            </a:r>
          </a:p>
          <a:p>
            <a:pPr marL="0" indent="0">
              <a:buNone/>
            </a:pPr>
            <a:r>
              <a:rPr lang="en-US" sz="1900" dirty="0" smtClean="0"/>
              <a:t>“[…] I was on a downer after reading about how well A.'s doing in Lyon, and thinking, man I don't do that much. But how am I always busy?! Then I </a:t>
            </a:r>
            <a:r>
              <a:rPr lang="en-US" sz="1900" dirty="0" err="1" smtClean="0"/>
              <a:t>realised</a:t>
            </a:r>
            <a:r>
              <a:rPr lang="en-US" sz="1900" dirty="0" smtClean="0"/>
              <a:t>, just over 3 years ago I knew almost no French, so when we stop comparing ourselves to other people and look at our own progress, we can perhaps feel a bit more proud.”</a:t>
            </a:r>
          </a:p>
          <a:p>
            <a:pPr marL="0" indent="0">
              <a:buNone/>
            </a:pPr>
            <a:r>
              <a:rPr lang="en-GB" sz="2200" dirty="0" smtClean="0">
                <a:solidFill>
                  <a:srgbClr val="FFFF00"/>
                </a:solidFill>
              </a:rPr>
              <a:t>A.’s comment:</a:t>
            </a:r>
          </a:p>
          <a:p>
            <a:pPr marL="0" indent="0">
              <a:buNone/>
            </a:pPr>
            <a:r>
              <a:rPr lang="en-US" sz="1900" dirty="0" smtClean="0"/>
              <a:t>“Next thing, I feel really bad that my blog in any way made you feel bad. That upsets me a lot. Without singing your praises too much, </a:t>
            </a:r>
            <a:r>
              <a:rPr lang="en-US" sz="1900" dirty="0" smtClean="0">
                <a:solidFill>
                  <a:srgbClr val="FFFF00"/>
                </a:solidFill>
              </a:rPr>
              <a:t>I think everyone knows that how far you personally have come in French is incredible and shows amazing dedication and language acquisition skills</a:t>
            </a:r>
            <a:r>
              <a:rPr lang="en-US" sz="1900" dirty="0" smtClean="0"/>
              <a:t>. More to the point, yes I'm having a great time - I won't deny that - but </a:t>
            </a:r>
            <a:r>
              <a:rPr lang="en-US" sz="1900" dirty="0" smtClean="0">
                <a:solidFill>
                  <a:srgbClr val="FFFF00"/>
                </a:solidFill>
              </a:rPr>
              <a:t>I'm jealous of things that you're doing, especially your personal experience of teaching because some of the lectures here, quite frankly, are worse than awful</a:t>
            </a:r>
            <a:r>
              <a:rPr lang="en-US" sz="1900" dirty="0" smtClean="0"/>
              <a:t>.”</a:t>
            </a:r>
          </a:p>
          <a:p>
            <a:pPr marL="0" indent="0">
              <a:lnSpc>
                <a:spcPct val="150000"/>
              </a:lnSpc>
              <a:buNone/>
            </a:pPr>
            <a:endParaRPr lang="en-US" sz="2200" dirty="0" smtClean="0">
              <a:solidFill>
                <a:srgbClr val="003399"/>
              </a:solidFill>
            </a:endParaRPr>
          </a:p>
          <a:p>
            <a:pPr marL="0" indent="0">
              <a:buNone/>
            </a:pPr>
            <a:endParaRPr lang="en-GB" sz="2200" dirty="0" smtClean="0">
              <a:solidFill>
                <a:srgbClr val="003399"/>
              </a:solidFill>
            </a:endParaRPr>
          </a:p>
          <a:p>
            <a:pPr marL="0" indent="0">
              <a:buNone/>
            </a:pPr>
            <a:endParaRPr lang="en-US" sz="2200" dirty="0">
              <a:solidFill>
                <a:srgbClr val="003399"/>
              </a:solidFill>
            </a:endParaRPr>
          </a:p>
        </p:txBody>
      </p:sp>
    </p:spTree>
    <p:extLst>
      <p:ext uri="{BB962C8B-B14F-4D97-AF65-F5344CB8AC3E}">
        <p14:creationId xmlns:p14="http://schemas.microsoft.com/office/powerpoint/2010/main" val="31509737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Evidence of reflection/support/interaction</a:t>
            </a:r>
            <a:endParaRPr lang="en-US" sz="4000" dirty="0"/>
          </a:p>
        </p:txBody>
      </p:sp>
      <p:sp>
        <p:nvSpPr>
          <p:cNvPr id="3" name="Content Placeholder 2"/>
          <p:cNvSpPr>
            <a:spLocks noGrp="1"/>
          </p:cNvSpPr>
          <p:nvPr>
            <p:ph idx="1"/>
          </p:nvPr>
        </p:nvSpPr>
        <p:spPr>
          <a:xfrm>
            <a:off x="457200" y="1600200"/>
            <a:ext cx="8229600" cy="4709120"/>
          </a:xfrm>
          <a:ln>
            <a:noFill/>
          </a:ln>
        </p:spPr>
        <p:txBody>
          <a:bodyPr>
            <a:noAutofit/>
          </a:bodyPr>
          <a:lstStyle/>
          <a:p>
            <a:pPr marL="0" indent="0">
              <a:buNone/>
            </a:pPr>
            <a:r>
              <a:rPr lang="en-US" sz="2200" dirty="0" smtClean="0">
                <a:solidFill>
                  <a:srgbClr val="FFFF00"/>
                </a:solidFill>
              </a:rPr>
              <a:t>M.’s comment to D.’s post and A.’s comment:</a:t>
            </a:r>
          </a:p>
          <a:p>
            <a:pPr marL="0" indent="0">
              <a:buNone/>
            </a:pPr>
            <a:endParaRPr lang="en-US" sz="2100" dirty="0" smtClean="0">
              <a:solidFill>
                <a:srgbClr val="003399"/>
              </a:solidFill>
            </a:endParaRPr>
          </a:p>
          <a:p>
            <a:pPr marL="0" indent="0">
              <a:buNone/>
            </a:pPr>
            <a:r>
              <a:rPr lang="en-US" sz="2100" dirty="0" smtClean="0"/>
              <a:t>“[…] </a:t>
            </a:r>
            <a:r>
              <a:rPr lang="en-US" sz="2100" dirty="0"/>
              <a:t>But mainly, I have to say the past 5 minutes reading your post, </a:t>
            </a:r>
            <a:r>
              <a:rPr lang="en-US" sz="2100" dirty="0" smtClean="0"/>
              <a:t>D., </a:t>
            </a:r>
            <a:r>
              <a:rPr lang="en-US" sz="2100" dirty="0"/>
              <a:t>and your reply, </a:t>
            </a:r>
            <a:r>
              <a:rPr lang="en-US" sz="2100" dirty="0" smtClean="0"/>
              <a:t>A., </a:t>
            </a:r>
            <a:r>
              <a:rPr lang="en-US" sz="2100" dirty="0">
                <a:solidFill>
                  <a:srgbClr val="FFFF00"/>
                </a:solidFill>
              </a:rPr>
              <a:t>have been MORE than enlightening. I'm glad that I'm not the only one who's doubted my ability at some stage.</a:t>
            </a:r>
            <a:r>
              <a:rPr lang="en-US" sz="2100" dirty="0">
                <a:solidFill>
                  <a:srgbClr val="003399"/>
                </a:solidFill>
              </a:rPr>
              <a:t> </a:t>
            </a:r>
            <a:r>
              <a:rPr lang="en-US" sz="2100" dirty="0" smtClean="0"/>
              <a:t>[…]</a:t>
            </a:r>
            <a:r>
              <a:rPr lang="en-US" sz="2100" dirty="0" smtClean="0">
                <a:solidFill>
                  <a:srgbClr val="003399"/>
                </a:solidFill>
              </a:rPr>
              <a:t> </a:t>
            </a:r>
            <a:br>
              <a:rPr lang="en-US" sz="2100" dirty="0" smtClean="0">
                <a:solidFill>
                  <a:srgbClr val="003399"/>
                </a:solidFill>
              </a:rPr>
            </a:br>
            <a:endParaRPr lang="en-US" sz="2100" dirty="0" smtClean="0">
              <a:solidFill>
                <a:srgbClr val="003399"/>
              </a:solidFill>
            </a:endParaRPr>
          </a:p>
          <a:p>
            <a:pPr marL="0" indent="0">
              <a:buNone/>
            </a:pPr>
            <a:r>
              <a:rPr lang="en-US" sz="2100" dirty="0" smtClean="0"/>
              <a:t>So </a:t>
            </a:r>
            <a:r>
              <a:rPr lang="en-US" sz="2100" dirty="0"/>
              <a:t>yeah, </a:t>
            </a:r>
            <a:r>
              <a:rPr lang="en-US" sz="2100" dirty="0" smtClean="0"/>
              <a:t>D., </a:t>
            </a:r>
            <a:r>
              <a:rPr lang="en-US" sz="2100" dirty="0">
                <a:solidFill>
                  <a:srgbClr val="FFFF00"/>
                </a:solidFill>
              </a:rPr>
              <a:t>I can </a:t>
            </a:r>
            <a:r>
              <a:rPr lang="en-US" sz="2100" dirty="0" err="1">
                <a:solidFill>
                  <a:srgbClr val="FFFF00"/>
                </a:solidFill>
              </a:rPr>
              <a:t>sympathise</a:t>
            </a:r>
            <a:r>
              <a:rPr lang="en-US" sz="2100" dirty="0">
                <a:solidFill>
                  <a:srgbClr val="FFFF00"/>
                </a:solidFill>
              </a:rPr>
              <a:t> with you on this one because, in all honesty, I've felt like my French is nowhere up to scratch since I started Uni</a:t>
            </a:r>
            <a:r>
              <a:rPr lang="en-US" sz="2100" dirty="0"/>
              <a:t>. I went from being the best in class to mediocre at the best of times and it's a shock to the system. But the only thing to have changed was the canvas against which I was (and still am) set (</a:t>
            </a:r>
            <a:r>
              <a:rPr lang="en-US" sz="2100" dirty="0" err="1"/>
              <a:t>Uni</a:t>
            </a:r>
            <a:r>
              <a:rPr lang="en-US" sz="2100" dirty="0"/>
              <a:t> opposed to 6th form). </a:t>
            </a:r>
            <a:r>
              <a:rPr lang="en-US" sz="2100" dirty="0">
                <a:solidFill>
                  <a:srgbClr val="FFFF00"/>
                </a:solidFill>
              </a:rPr>
              <a:t>I've still improved, more so than I ever have at anything (save for German), it's just that there are others who have been better since the beginning and who always will be better</a:t>
            </a:r>
            <a:r>
              <a:rPr lang="en-US" sz="2100" dirty="0" smtClean="0"/>
              <a:t>.”</a:t>
            </a:r>
            <a:endParaRPr lang="en-GB" sz="2100" dirty="0" smtClean="0"/>
          </a:p>
          <a:p>
            <a:pPr marL="0" indent="0">
              <a:buNone/>
            </a:pPr>
            <a:endParaRPr lang="en-US" sz="2200" dirty="0">
              <a:solidFill>
                <a:srgbClr val="003399"/>
              </a:solidFill>
            </a:endParaRPr>
          </a:p>
        </p:txBody>
      </p:sp>
    </p:spTree>
    <p:extLst>
      <p:ext uri="{BB962C8B-B14F-4D97-AF65-F5344CB8AC3E}">
        <p14:creationId xmlns:p14="http://schemas.microsoft.com/office/powerpoint/2010/main" val="13123140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288" y="476250"/>
            <a:ext cx="8229600" cy="711200"/>
          </a:xfrm>
        </p:spPr>
        <p:txBody>
          <a:bodyPr>
            <a:normAutofit fontScale="90000"/>
          </a:bodyPr>
          <a:lstStyle/>
          <a:p>
            <a:pPr algn="l" eaLnBrk="1" hangingPunct="1"/>
            <a:r>
              <a:rPr lang="en-GB" dirty="0">
                <a:latin typeface="Calibri" charset="0"/>
              </a:rPr>
              <a:t>Student views on the </a:t>
            </a:r>
            <a:r>
              <a:rPr lang="en-GB" dirty="0" err="1" smtClean="0">
                <a:latin typeface="Calibri" charset="0"/>
              </a:rPr>
              <a:t>YAeP</a:t>
            </a:r>
            <a:endParaRPr lang="en-GB" dirty="0">
              <a:latin typeface="Calibri" charset="0"/>
            </a:endParaRPr>
          </a:p>
        </p:txBody>
      </p:sp>
      <p:sp>
        <p:nvSpPr>
          <p:cNvPr id="6147" name="Content Placeholder 2"/>
          <p:cNvSpPr>
            <a:spLocks noGrp="1"/>
          </p:cNvSpPr>
          <p:nvPr>
            <p:ph idx="1"/>
          </p:nvPr>
        </p:nvSpPr>
        <p:spPr>
          <a:xfrm>
            <a:off x="395288" y="1412875"/>
            <a:ext cx="8229600" cy="1152029"/>
          </a:xfrm>
        </p:spPr>
        <p:txBody>
          <a:bodyPr/>
          <a:lstStyle/>
          <a:p>
            <a:pPr marL="0" indent="0">
              <a:buNone/>
            </a:pPr>
            <a:r>
              <a:rPr lang="en-US" dirty="0"/>
              <a:t>67% felt </a:t>
            </a:r>
            <a:r>
              <a:rPr lang="en-US" dirty="0" smtClean="0"/>
              <a:t>it had </a:t>
            </a:r>
            <a:r>
              <a:rPr lang="en-US" dirty="0"/>
              <a:t>been beneficial </a:t>
            </a:r>
            <a:r>
              <a:rPr lang="en-US" dirty="0" smtClean="0"/>
              <a:t>or very beneficial to </a:t>
            </a:r>
            <a:r>
              <a:rPr lang="en-US" dirty="0"/>
              <a:t>their personal </a:t>
            </a:r>
            <a:r>
              <a:rPr lang="en-US" dirty="0" smtClean="0"/>
              <a:t>development</a:t>
            </a:r>
            <a:endParaRPr lang="en-GB" dirty="0">
              <a:latin typeface="Calibri" charset="0"/>
            </a:endParaRPr>
          </a:p>
          <a:p>
            <a:pPr eaLnBrk="1" hangingPunct="1"/>
            <a:endParaRPr lang="en-GB" dirty="0">
              <a:latin typeface="Calibri" charset="0"/>
            </a:endParaRPr>
          </a:p>
          <a:p>
            <a:pPr eaLnBrk="1" hangingPunct="1"/>
            <a:endParaRPr lang="en-GB" dirty="0">
              <a:latin typeface="Calibri" charset="0"/>
            </a:endParaRPr>
          </a:p>
          <a:p>
            <a:pPr eaLnBrk="1" hangingPunct="1"/>
            <a:endParaRPr lang="en-GB" dirty="0">
              <a:latin typeface="Calibri" charset="0"/>
            </a:endParaRPr>
          </a:p>
        </p:txBody>
      </p:sp>
      <p:sp>
        <p:nvSpPr>
          <p:cNvPr id="4" name="Rounded Rectangular Callout 3"/>
          <p:cNvSpPr/>
          <p:nvPr/>
        </p:nvSpPr>
        <p:spPr>
          <a:xfrm>
            <a:off x="251520" y="2636912"/>
            <a:ext cx="4032448" cy="1727200"/>
          </a:xfrm>
          <a:prstGeom prst="wedgeRoundRectCallout">
            <a:avLst>
              <a:gd name="adj1" fmla="val -3933"/>
              <a:gd name="adj2" fmla="val 69046"/>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r>
              <a:rPr lang="en-US" sz="2600" dirty="0" smtClean="0">
                <a:solidFill>
                  <a:srgbClr val="000099"/>
                </a:solidFill>
              </a:rPr>
              <a:t>‘It was a </a:t>
            </a:r>
            <a:r>
              <a:rPr lang="en-US" sz="2600" dirty="0" smtClean="0">
                <a:solidFill>
                  <a:srgbClr val="FF3399"/>
                </a:solidFill>
              </a:rPr>
              <a:t>great way to see how I had progressed </a:t>
            </a:r>
            <a:r>
              <a:rPr lang="en-US" sz="2600" dirty="0" smtClean="0">
                <a:solidFill>
                  <a:srgbClr val="000099"/>
                </a:solidFill>
              </a:rPr>
              <a:t>and whether I had kept to my targets or not’</a:t>
            </a:r>
            <a:endParaRPr lang="en-GB" sz="2600" dirty="0">
              <a:solidFill>
                <a:schemeClr val="tx1"/>
              </a:solidFill>
              <a:latin typeface="Calibri" charset="0"/>
              <a:ea typeface="ＭＳ Ｐゴシック" charset="0"/>
              <a:cs typeface="Arial" charset="0"/>
            </a:endParaRPr>
          </a:p>
        </p:txBody>
      </p:sp>
      <p:sp>
        <p:nvSpPr>
          <p:cNvPr id="5" name="Rounded Rectangular Callout 4"/>
          <p:cNvSpPr/>
          <p:nvPr/>
        </p:nvSpPr>
        <p:spPr>
          <a:xfrm>
            <a:off x="4464050" y="2492896"/>
            <a:ext cx="4500438" cy="1800200"/>
          </a:xfrm>
          <a:prstGeom prst="wedgeRoundRectCallout">
            <a:avLst>
              <a:gd name="adj1" fmla="val 6064"/>
              <a:gd name="adj2" fmla="val 61409"/>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r>
              <a:rPr lang="en-US" sz="2600" dirty="0" smtClean="0">
                <a:solidFill>
                  <a:srgbClr val="000099"/>
                </a:solidFill>
              </a:rPr>
              <a:t>‘It </a:t>
            </a:r>
            <a:r>
              <a:rPr lang="en-US" sz="2600" dirty="0">
                <a:solidFill>
                  <a:srgbClr val="000099"/>
                </a:solidFill>
              </a:rPr>
              <a:t>gave me the </a:t>
            </a:r>
            <a:r>
              <a:rPr lang="en-US" sz="2600" dirty="0">
                <a:solidFill>
                  <a:srgbClr val="FF0080"/>
                </a:solidFill>
              </a:rPr>
              <a:t>freedom to reflect on my development</a:t>
            </a:r>
            <a:r>
              <a:rPr lang="en-US" sz="2600" dirty="0">
                <a:solidFill>
                  <a:srgbClr val="0033CC"/>
                </a:solidFill>
              </a:rPr>
              <a:t>, </a:t>
            </a:r>
            <a:r>
              <a:rPr lang="en-US" sz="2600" dirty="0">
                <a:solidFill>
                  <a:srgbClr val="000099"/>
                </a:solidFill>
              </a:rPr>
              <a:t>in my own way that was helpful to </a:t>
            </a:r>
            <a:r>
              <a:rPr lang="en-US" sz="2600" dirty="0" smtClean="0">
                <a:solidFill>
                  <a:srgbClr val="000099"/>
                </a:solidFill>
              </a:rPr>
              <a:t>me’</a:t>
            </a:r>
            <a:endParaRPr lang="en-GB" sz="2600" dirty="0">
              <a:solidFill>
                <a:srgbClr val="000099"/>
              </a:solidFill>
            </a:endParaRPr>
          </a:p>
        </p:txBody>
      </p:sp>
      <p:sp>
        <p:nvSpPr>
          <p:cNvPr id="6" name="Rounded Rectangular Callout 5"/>
          <p:cNvSpPr/>
          <p:nvPr/>
        </p:nvSpPr>
        <p:spPr>
          <a:xfrm>
            <a:off x="4499992" y="4869160"/>
            <a:ext cx="3889375" cy="1439863"/>
          </a:xfrm>
          <a:prstGeom prst="wedgeRoundRectCallout">
            <a:avLst>
              <a:gd name="adj1" fmla="val 6064"/>
              <a:gd name="adj2" fmla="val 61409"/>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r>
              <a:rPr lang="en-US" sz="2600" dirty="0" smtClean="0">
                <a:solidFill>
                  <a:srgbClr val="000099"/>
                </a:solidFill>
              </a:rPr>
              <a:t>‘It </a:t>
            </a:r>
            <a:r>
              <a:rPr lang="en-US" sz="2600" dirty="0">
                <a:solidFill>
                  <a:srgbClr val="000099"/>
                </a:solidFill>
              </a:rPr>
              <a:t>is </a:t>
            </a:r>
            <a:r>
              <a:rPr lang="en-US" sz="2600" dirty="0">
                <a:solidFill>
                  <a:srgbClr val="FF0080"/>
                </a:solidFill>
              </a:rPr>
              <a:t>good for setting targets </a:t>
            </a:r>
            <a:r>
              <a:rPr lang="en-US" sz="2600" dirty="0">
                <a:solidFill>
                  <a:srgbClr val="000099"/>
                </a:solidFill>
              </a:rPr>
              <a:t>and hence tracking </a:t>
            </a:r>
            <a:r>
              <a:rPr lang="en-US" sz="2600" dirty="0" smtClean="0">
                <a:solidFill>
                  <a:srgbClr val="000099"/>
                </a:solidFill>
              </a:rPr>
              <a:t>progress’</a:t>
            </a:r>
            <a:endParaRPr lang="en-GB" sz="2600" dirty="0">
              <a:solidFill>
                <a:srgbClr val="000099"/>
              </a:solidFill>
            </a:endParaRPr>
          </a:p>
        </p:txBody>
      </p:sp>
      <p:sp>
        <p:nvSpPr>
          <p:cNvPr id="7" name="Rounded Rectangular Callout 6"/>
          <p:cNvSpPr/>
          <p:nvPr/>
        </p:nvSpPr>
        <p:spPr>
          <a:xfrm>
            <a:off x="323528" y="4797152"/>
            <a:ext cx="3960813" cy="1727200"/>
          </a:xfrm>
          <a:prstGeom prst="wedgeRoundRectCallout">
            <a:avLst>
              <a:gd name="adj1" fmla="val -3933"/>
              <a:gd name="adj2" fmla="val 69046"/>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r>
              <a:rPr lang="en-US" sz="2600" dirty="0" smtClean="0">
                <a:solidFill>
                  <a:srgbClr val="000099"/>
                </a:solidFill>
              </a:rPr>
              <a:t>‘Thought </a:t>
            </a:r>
            <a:r>
              <a:rPr lang="en-US" sz="2600" dirty="0">
                <a:solidFill>
                  <a:srgbClr val="000099"/>
                </a:solidFill>
              </a:rPr>
              <a:t>it was helpful, but it </a:t>
            </a:r>
            <a:r>
              <a:rPr lang="en-US" sz="2600" dirty="0">
                <a:solidFill>
                  <a:srgbClr val="FF0080"/>
                </a:solidFill>
              </a:rPr>
              <a:t>isn't something that I would </a:t>
            </a:r>
            <a:r>
              <a:rPr lang="en-US" sz="2600" dirty="0" smtClean="0">
                <a:solidFill>
                  <a:srgbClr val="FF0080"/>
                </a:solidFill>
              </a:rPr>
              <a:t>continue </a:t>
            </a:r>
            <a:r>
              <a:rPr lang="en-US" sz="2600" dirty="0">
                <a:solidFill>
                  <a:srgbClr val="FF0080"/>
                </a:solidFill>
              </a:rPr>
              <a:t>to use if I didn't have to </a:t>
            </a:r>
            <a:r>
              <a:rPr lang="en-US" sz="2600" dirty="0" smtClean="0">
                <a:solidFill>
                  <a:srgbClr val="FF0080"/>
                </a:solidFill>
              </a:rPr>
              <a:t>do it’ </a:t>
            </a:r>
            <a:endParaRPr lang="en-GB" sz="2600" dirty="0">
              <a:solidFill>
                <a:schemeClr val="tx1"/>
              </a:solidFill>
              <a:latin typeface="Calibri" charset="0"/>
              <a:ea typeface="ＭＳ Ｐゴシック" charset="0"/>
              <a:cs typeface="Arial" charset="0"/>
            </a:endParaRPr>
          </a:p>
        </p:txBody>
      </p:sp>
    </p:spTree>
    <p:extLst>
      <p:ext uri="{BB962C8B-B14F-4D97-AF65-F5344CB8AC3E}">
        <p14:creationId xmlns:p14="http://schemas.microsoft.com/office/powerpoint/2010/main" val="33503881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95288" y="620689"/>
            <a:ext cx="8229600" cy="1152127"/>
          </a:xfrm>
        </p:spPr>
        <p:txBody>
          <a:bodyPr/>
          <a:lstStyle/>
          <a:p>
            <a:pPr marL="0" indent="0">
              <a:buNone/>
            </a:pPr>
            <a:r>
              <a:rPr lang="en-US" dirty="0"/>
              <a:t>83% felt the </a:t>
            </a:r>
            <a:r>
              <a:rPr lang="en-US" dirty="0" err="1"/>
              <a:t>ePortfolio</a:t>
            </a:r>
            <a:r>
              <a:rPr lang="en-US" dirty="0"/>
              <a:t> had </a:t>
            </a:r>
            <a:r>
              <a:rPr lang="en-US" dirty="0">
                <a:solidFill>
                  <a:srgbClr val="FFFF00"/>
                </a:solidFill>
              </a:rPr>
              <a:t>been beneficial </a:t>
            </a:r>
            <a:r>
              <a:rPr lang="en-US" dirty="0" smtClean="0">
                <a:solidFill>
                  <a:srgbClr val="FFFF00"/>
                </a:solidFill>
              </a:rPr>
              <a:t>or very beneficial as a feedback tool</a:t>
            </a:r>
            <a:endParaRPr lang="en-GB" dirty="0">
              <a:solidFill>
                <a:srgbClr val="FFFF00"/>
              </a:solidFill>
              <a:latin typeface="Calibri" charset="0"/>
            </a:endParaRPr>
          </a:p>
          <a:p>
            <a:pPr eaLnBrk="1" hangingPunct="1"/>
            <a:endParaRPr lang="en-GB" dirty="0">
              <a:latin typeface="Calibri" charset="0"/>
            </a:endParaRPr>
          </a:p>
          <a:p>
            <a:pPr eaLnBrk="1" hangingPunct="1"/>
            <a:endParaRPr lang="en-GB" dirty="0">
              <a:latin typeface="Calibri" charset="0"/>
            </a:endParaRPr>
          </a:p>
        </p:txBody>
      </p:sp>
      <p:sp>
        <p:nvSpPr>
          <p:cNvPr id="4" name="Rounded Rectangular Callout 3"/>
          <p:cNvSpPr/>
          <p:nvPr/>
        </p:nvSpPr>
        <p:spPr>
          <a:xfrm>
            <a:off x="395536" y="2060848"/>
            <a:ext cx="4032448" cy="3960440"/>
          </a:xfrm>
          <a:prstGeom prst="wedgeRoundRectCallout">
            <a:avLst>
              <a:gd name="adj1" fmla="val -3933"/>
              <a:gd name="adj2" fmla="val 69046"/>
              <a:gd name="adj3" fmla="val 16667"/>
            </a:avLst>
          </a:prstGeom>
          <a:ln/>
        </p:spPr>
        <p:style>
          <a:lnRef idx="2">
            <a:schemeClr val="dk1"/>
          </a:lnRef>
          <a:fillRef idx="1">
            <a:schemeClr val="lt1"/>
          </a:fillRef>
          <a:effectRef idx="0">
            <a:schemeClr val="dk1"/>
          </a:effectRef>
          <a:fontRef idx="minor">
            <a:schemeClr val="dk1"/>
          </a:fontRef>
        </p:style>
        <p:txBody>
          <a:bodyPr anchor="ctr"/>
          <a:lstStyle/>
          <a:p>
            <a:r>
              <a:rPr lang="en-US" sz="2400" dirty="0" smtClean="0">
                <a:solidFill>
                  <a:srgbClr val="000099"/>
                </a:solidFill>
              </a:rPr>
              <a:t>‘</a:t>
            </a:r>
            <a:r>
              <a:rPr lang="en-US" sz="2400" dirty="0">
                <a:solidFill>
                  <a:srgbClr val="000099"/>
                </a:solidFill>
              </a:rPr>
              <a:t>This is probably the </a:t>
            </a:r>
            <a:r>
              <a:rPr lang="en-US" sz="2400" dirty="0">
                <a:solidFill>
                  <a:srgbClr val="FF0080"/>
                </a:solidFill>
              </a:rPr>
              <a:t>best bit of the </a:t>
            </a:r>
            <a:r>
              <a:rPr lang="en-US" sz="2400" dirty="0" err="1">
                <a:solidFill>
                  <a:srgbClr val="FF0080"/>
                </a:solidFill>
              </a:rPr>
              <a:t>ePortfolio</a:t>
            </a:r>
            <a:r>
              <a:rPr lang="en-US" sz="2400" dirty="0">
                <a:solidFill>
                  <a:srgbClr val="FF0080"/>
                </a:solidFill>
              </a:rPr>
              <a:t> - getting support and ideas from other students</a:t>
            </a:r>
            <a:r>
              <a:rPr lang="en-US" sz="2400" dirty="0">
                <a:solidFill>
                  <a:srgbClr val="000099"/>
                </a:solidFill>
              </a:rPr>
              <a:t>, and knowing that you're all "in the same boat" and going through similar experiences. Everybody has something to bring and encourage others </a:t>
            </a:r>
            <a:r>
              <a:rPr lang="en-US" sz="2400" dirty="0" smtClean="0">
                <a:solidFill>
                  <a:srgbClr val="000099"/>
                </a:solidFill>
              </a:rPr>
              <a:t>with.’</a:t>
            </a:r>
            <a:endParaRPr lang="en-GB" sz="2400" dirty="0">
              <a:solidFill>
                <a:srgbClr val="000099"/>
              </a:solidFill>
            </a:endParaRPr>
          </a:p>
        </p:txBody>
      </p:sp>
      <p:sp>
        <p:nvSpPr>
          <p:cNvPr id="5" name="Rounded Rectangular Callout 4"/>
          <p:cNvSpPr/>
          <p:nvPr/>
        </p:nvSpPr>
        <p:spPr>
          <a:xfrm>
            <a:off x="4499992" y="2132856"/>
            <a:ext cx="4500438" cy="2736304"/>
          </a:xfrm>
          <a:prstGeom prst="wedgeRoundRectCallout">
            <a:avLst>
              <a:gd name="adj1" fmla="val 6064"/>
              <a:gd name="adj2" fmla="val 61409"/>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r>
              <a:rPr lang="en-US" sz="2400" dirty="0" smtClean="0">
                <a:solidFill>
                  <a:srgbClr val="000099"/>
                </a:solidFill>
              </a:rPr>
              <a:t>‘</a:t>
            </a:r>
            <a:r>
              <a:rPr lang="en-US" sz="2400" dirty="0">
                <a:solidFill>
                  <a:srgbClr val="000099"/>
                </a:solidFill>
              </a:rPr>
              <a:t>It was </a:t>
            </a:r>
            <a:r>
              <a:rPr lang="en-US" sz="2400" dirty="0">
                <a:solidFill>
                  <a:srgbClr val="FF0080"/>
                </a:solidFill>
              </a:rPr>
              <a:t>good to be able to give feedback to others, and also nice to receive comments from my peers </a:t>
            </a:r>
            <a:r>
              <a:rPr lang="en-US" sz="2400" dirty="0">
                <a:solidFill>
                  <a:srgbClr val="000099"/>
                </a:solidFill>
              </a:rPr>
              <a:t>as that made me feel that what I wrote was actually being read.</a:t>
            </a:r>
            <a:r>
              <a:rPr lang="en-US" sz="2400" dirty="0" smtClean="0">
                <a:solidFill>
                  <a:srgbClr val="000099"/>
                </a:solidFill>
              </a:rPr>
              <a:t>’</a:t>
            </a:r>
            <a:endParaRPr lang="en-GB" sz="2400" dirty="0">
              <a:solidFill>
                <a:srgbClr val="000099"/>
              </a:solidFill>
            </a:endParaRPr>
          </a:p>
        </p:txBody>
      </p:sp>
    </p:spTree>
    <p:extLst>
      <p:ext uri="{BB962C8B-B14F-4D97-AF65-F5344CB8AC3E}">
        <p14:creationId xmlns:p14="http://schemas.microsoft.com/office/powerpoint/2010/main" val="15184767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654050"/>
            <a:ext cx="4286250" cy="55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770280"/>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Embedding e-Portfolios in student learning: </a:t>
            </a:r>
            <a:r>
              <a:rPr lang="en-GB" sz="3200" dirty="0" smtClean="0"/>
              <a:t>Challenges for ‘learners’</a:t>
            </a:r>
            <a:endParaRPr lang="en-US" sz="3200" dirty="0">
              <a:solidFill>
                <a:srgbClr val="003399"/>
              </a:solidFill>
            </a:endParaRPr>
          </a:p>
        </p:txBody>
      </p:sp>
      <p:sp>
        <p:nvSpPr>
          <p:cNvPr id="3" name="Content Placeholder 2"/>
          <p:cNvSpPr>
            <a:spLocks noGrp="1"/>
          </p:cNvSpPr>
          <p:nvPr>
            <p:ph idx="1"/>
          </p:nvPr>
        </p:nvSpPr>
        <p:spPr>
          <a:xfrm>
            <a:off x="467544" y="1484784"/>
            <a:ext cx="8229600" cy="4781128"/>
          </a:xfrm>
        </p:spPr>
        <p:txBody>
          <a:bodyPr>
            <a:normAutofit fontScale="92500" lnSpcReduction="10000"/>
          </a:bodyPr>
          <a:lstStyle/>
          <a:p>
            <a:r>
              <a:rPr lang="en-GB" dirty="0" smtClean="0"/>
              <a:t>stimulating </a:t>
            </a:r>
            <a:r>
              <a:rPr lang="en-GB" dirty="0" smtClean="0">
                <a:solidFill>
                  <a:srgbClr val="FFFF00"/>
                </a:solidFill>
              </a:rPr>
              <a:t>student engagement </a:t>
            </a:r>
            <a:r>
              <a:rPr lang="en-GB" dirty="0" smtClean="0"/>
              <a:t>by promoting </a:t>
            </a:r>
            <a:r>
              <a:rPr lang="en-GB" dirty="0"/>
              <a:t>a sense of </a:t>
            </a:r>
            <a:r>
              <a:rPr lang="en-GB" dirty="0" smtClean="0"/>
              <a:t>“ownership” among users</a:t>
            </a:r>
          </a:p>
          <a:p>
            <a:r>
              <a:rPr lang="en-GB" dirty="0" smtClean="0"/>
              <a:t>offering </a:t>
            </a:r>
            <a:r>
              <a:rPr lang="en-GB" dirty="0" smtClean="0">
                <a:solidFill>
                  <a:srgbClr val="FFFF00"/>
                </a:solidFill>
              </a:rPr>
              <a:t>PDP </a:t>
            </a:r>
            <a:r>
              <a:rPr lang="en-GB" dirty="0">
                <a:solidFill>
                  <a:srgbClr val="FFFF00"/>
                </a:solidFill>
              </a:rPr>
              <a:t>&amp; Reflective Practice </a:t>
            </a:r>
            <a:r>
              <a:rPr lang="en-GB" dirty="0" smtClean="0">
                <a:solidFill>
                  <a:srgbClr val="FFFF00"/>
                </a:solidFill>
              </a:rPr>
              <a:t>training/guidance </a:t>
            </a:r>
            <a:r>
              <a:rPr lang="en-GB" dirty="0" smtClean="0"/>
              <a:t>to help </a:t>
            </a:r>
            <a:r>
              <a:rPr lang="en-GB" dirty="0"/>
              <a:t>users </a:t>
            </a:r>
            <a:r>
              <a:rPr lang="en-GB" dirty="0" smtClean="0"/>
              <a:t>achieve </a:t>
            </a:r>
            <a:r>
              <a:rPr lang="en-GB" dirty="0"/>
              <a:t>‘deeper’ </a:t>
            </a:r>
            <a:r>
              <a:rPr lang="en-GB" dirty="0" smtClean="0"/>
              <a:t>level of reflective </a:t>
            </a:r>
            <a:r>
              <a:rPr lang="en-GB" dirty="0"/>
              <a:t>learning</a:t>
            </a:r>
            <a:endParaRPr lang="en-GB" dirty="0" smtClean="0"/>
          </a:p>
          <a:p>
            <a:r>
              <a:rPr lang="en-GB" dirty="0" smtClean="0"/>
              <a:t>developing </a:t>
            </a:r>
            <a:r>
              <a:rPr lang="en-GB" dirty="0" smtClean="0">
                <a:solidFill>
                  <a:srgbClr val="FFFF00"/>
                </a:solidFill>
              </a:rPr>
              <a:t>curriculum embedding</a:t>
            </a:r>
          </a:p>
          <a:p>
            <a:r>
              <a:rPr lang="en-GB" dirty="0" smtClean="0"/>
              <a:t>encouraging learners to </a:t>
            </a:r>
            <a:r>
              <a:rPr lang="en-GB" dirty="0" smtClean="0">
                <a:solidFill>
                  <a:srgbClr val="FFFF00"/>
                </a:solidFill>
              </a:rPr>
              <a:t>share and incorporate feedback</a:t>
            </a:r>
            <a:r>
              <a:rPr lang="en-GB" dirty="0" smtClean="0"/>
              <a:t> into their learning</a:t>
            </a:r>
          </a:p>
          <a:p>
            <a:r>
              <a:rPr lang="en-US" dirty="0" smtClean="0"/>
              <a:t>emphasizing </a:t>
            </a:r>
            <a:r>
              <a:rPr lang="en-US" dirty="0" smtClean="0">
                <a:solidFill>
                  <a:srgbClr val="FFFF00"/>
                </a:solidFill>
              </a:rPr>
              <a:t>long-term benefits </a:t>
            </a:r>
            <a:r>
              <a:rPr lang="en-US" dirty="0" smtClean="0"/>
              <a:t>over short-term rewards</a:t>
            </a:r>
            <a:endParaRPr lang="en-US" dirty="0"/>
          </a:p>
        </p:txBody>
      </p:sp>
    </p:spTree>
    <p:extLst>
      <p:ext uri="{BB962C8B-B14F-4D97-AF65-F5344CB8AC3E}">
        <p14:creationId xmlns:p14="http://schemas.microsoft.com/office/powerpoint/2010/main" val="18647334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Embedding e-Portfolios in student learning: </a:t>
            </a:r>
            <a:r>
              <a:rPr lang="en-GB" sz="3200" dirty="0" smtClean="0"/>
              <a:t>Challenges for ‘teachers’</a:t>
            </a:r>
            <a:endParaRPr lang="en-US" sz="3200" dirty="0">
              <a:solidFill>
                <a:srgbClr val="003399"/>
              </a:solidFill>
            </a:endParaRPr>
          </a:p>
        </p:txBody>
      </p:sp>
      <p:sp>
        <p:nvSpPr>
          <p:cNvPr id="3" name="Content Placeholder 2"/>
          <p:cNvSpPr>
            <a:spLocks noGrp="1"/>
          </p:cNvSpPr>
          <p:nvPr>
            <p:ph idx="1"/>
          </p:nvPr>
        </p:nvSpPr>
        <p:spPr>
          <a:xfrm>
            <a:off x="467544" y="1700808"/>
            <a:ext cx="8229600" cy="4565104"/>
          </a:xfrm>
        </p:spPr>
        <p:txBody>
          <a:bodyPr>
            <a:normAutofit lnSpcReduction="10000"/>
          </a:bodyPr>
          <a:lstStyle/>
          <a:p>
            <a:r>
              <a:rPr lang="en-GB" dirty="0" smtClean="0"/>
              <a:t>Overcoming </a:t>
            </a:r>
            <a:r>
              <a:rPr lang="en-GB" dirty="0" smtClean="0">
                <a:solidFill>
                  <a:srgbClr val="FFFF00"/>
                </a:solidFill>
              </a:rPr>
              <a:t>resistance to change</a:t>
            </a:r>
          </a:p>
          <a:p>
            <a:r>
              <a:rPr lang="en-GB" dirty="0"/>
              <a:t>Developing an understanding of </a:t>
            </a:r>
            <a:r>
              <a:rPr lang="en-GB" dirty="0">
                <a:solidFill>
                  <a:srgbClr val="FFFF00"/>
                </a:solidFill>
              </a:rPr>
              <a:t>learner-centred </a:t>
            </a:r>
            <a:r>
              <a:rPr lang="en-GB" dirty="0" smtClean="0">
                <a:solidFill>
                  <a:srgbClr val="FFFF00"/>
                </a:solidFill>
              </a:rPr>
              <a:t>pedagogies</a:t>
            </a:r>
          </a:p>
          <a:p>
            <a:r>
              <a:rPr lang="en-GB" dirty="0"/>
              <a:t>Acknowledging that the e-Portfolio is </a:t>
            </a:r>
            <a:r>
              <a:rPr lang="en-GB" dirty="0">
                <a:solidFill>
                  <a:srgbClr val="FFFF00"/>
                </a:solidFill>
              </a:rPr>
              <a:t>not a ‘one size fits </a:t>
            </a:r>
            <a:r>
              <a:rPr lang="en-GB" dirty="0" smtClean="0">
                <a:solidFill>
                  <a:srgbClr val="FFFF00"/>
                </a:solidFill>
              </a:rPr>
              <a:t>all’</a:t>
            </a:r>
            <a:endParaRPr lang="en-GB" dirty="0">
              <a:solidFill>
                <a:srgbClr val="FFFF00"/>
              </a:solidFill>
            </a:endParaRPr>
          </a:p>
          <a:p>
            <a:r>
              <a:rPr lang="en-GB" dirty="0"/>
              <a:t>Developing </a:t>
            </a:r>
            <a:r>
              <a:rPr lang="en-GB" dirty="0">
                <a:solidFill>
                  <a:srgbClr val="FFFF00"/>
                </a:solidFill>
              </a:rPr>
              <a:t>confidence in the use of technologies</a:t>
            </a:r>
          </a:p>
          <a:p>
            <a:r>
              <a:rPr lang="en-GB" dirty="0"/>
              <a:t>Large-scale </a:t>
            </a:r>
            <a:r>
              <a:rPr lang="en-GB" dirty="0">
                <a:solidFill>
                  <a:srgbClr val="FFFF00"/>
                </a:solidFill>
              </a:rPr>
              <a:t>development planning</a:t>
            </a:r>
          </a:p>
          <a:p>
            <a:r>
              <a:rPr lang="en-US" dirty="0" smtClean="0"/>
              <a:t>Coping with </a:t>
            </a:r>
            <a:r>
              <a:rPr lang="en-US" dirty="0" smtClean="0">
                <a:solidFill>
                  <a:srgbClr val="FFFF00"/>
                </a:solidFill>
              </a:rPr>
              <a:t>existing pressures</a:t>
            </a:r>
            <a:endParaRPr lang="en-US" dirty="0">
              <a:solidFill>
                <a:srgbClr val="FFFF00"/>
              </a:solidFill>
            </a:endParaRPr>
          </a:p>
        </p:txBody>
      </p:sp>
    </p:spTree>
    <p:extLst>
      <p:ext uri="{BB962C8B-B14F-4D97-AF65-F5344CB8AC3E}">
        <p14:creationId xmlns:p14="http://schemas.microsoft.com/office/powerpoint/2010/main" val="15425978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dirty="0" smtClean="0"/>
              <a:t>References</a:t>
            </a:r>
            <a:endParaRPr lang="en-GB" dirty="0"/>
          </a:p>
        </p:txBody>
      </p:sp>
      <p:sp>
        <p:nvSpPr>
          <p:cNvPr id="3" name="Content Placeholder 2"/>
          <p:cNvSpPr>
            <a:spLocks noGrp="1"/>
          </p:cNvSpPr>
          <p:nvPr>
            <p:ph idx="1"/>
          </p:nvPr>
        </p:nvSpPr>
        <p:spPr>
          <a:xfrm>
            <a:off x="395536" y="980728"/>
            <a:ext cx="8229600" cy="6165304"/>
          </a:xfrm>
        </p:spPr>
        <p:txBody>
          <a:bodyPr>
            <a:normAutofit/>
          </a:bodyPr>
          <a:lstStyle/>
          <a:p>
            <a:pPr marL="0" indent="0">
              <a:buNone/>
            </a:pPr>
            <a:r>
              <a:rPr lang="en-GB" sz="1600" dirty="0" smtClean="0"/>
              <a:t>Bell, L., Stevenson, H., and </a:t>
            </a:r>
            <a:r>
              <a:rPr lang="en-GB" sz="1600" dirty="0" err="1" smtClean="0"/>
              <a:t>Neary</a:t>
            </a:r>
            <a:r>
              <a:rPr lang="en-GB" sz="1600" dirty="0" smtClean="0"/>
              <a:t>, M., (2009) The Future of Higher Education: Policy, Pedagogy and the Student Experience. London and New York : Continuum.</a:t>
            </a:r>
          </a:p>
          <a:p>
            <a:pPr marL="0" indent="0">
              <a:buNone/>
            </a:pPr>
            <a:endParaRPr lang="en-GB" sz="1600" dirty="0" smtClean="0"/>
          </a:p>
          <a:p>
            <a:pPr marL="0" indent="0">
              <a:buNone/>
            </a:pPr>
            <a:r>
              <a:rPr lang="en-GB" sz="1600" dirty="0" smtClean="0"/>
              <a:t>Biggs, J., (2003) Teaching for Quality Learning at University (2</a:t>
            </a:r>
            <a:r>
              <a:rPr lang="en-GB" sz="1600" baseline="30000" dirty="0" smtClean="0"/>
              <a:t>nd</a:t>
            </a:r>
            <a:r>
              <a:rPr lang="en-GB" sz="1600" dirty="0" smtClean="0"/>
              <a:t> Edition). London: Open University Press.</a:t>
            </a:r>
          </a:p>
          <a:p>
            <a:pPr marL="0" indent="0">
              <a:buNone/>
            </a:pPr>
            <a:endParaRPr lang="en-GB" sz="1600" dirty="0" smtClean="0"/>
          </a:p>
          <a:p>
            <a:pPr marL="0" indent="0">
              <a:buNone/>
            </a:pPr>
            <a:r>
              <a:rPr lang="en-GB" sz="1600" dirty="0" err="1" smtClean="0"/>
              <a:t>Brockbank</a:t>
            </a:r>
            <a:r>
              <a:rPr lang="en-GB" sz="1600" dirty="0" smtClean="0"/>
              <a:t>, A., and McGill, I., (2007) Facilitating Reflective Learning in Higher Education (2</a:t>
            </a:r>
            <a:r>
              <a:rPr lang="en-GB" sz="1600" baseline="30000" dirty="0" smtClean="0"/>
              <a:t>nd</a:t>
            </a:r>
            <a:r>
              <a:rPr lang="en-GB" sz="1600" dirty="0" smtClean="0"/>
              <a:t> Edition). London: Open University Press. </a:t>
            </a:r>
          </a:p>
          <a:p>
            <a:pPr marL="0" indent="0">
              <a:buNone/>
            </a:pPr>
            <a:endParaRPr lang="en-GB" sz="1600" dirty="0" smtClean="0"/>
          </a:p>
          <a:p>
            <a:pPr marL="0" indent="0">
              <a:buNone/>
            </a:pPr>
            <a:r>
              <a:rPr lang="en-GB" sz="1600" dirty="0" smtClean="0"/>
              <a:t>Cotterill, S., Lowing, K., Cain., </a:t>
            </a:r>
            <a:r>
              <a:rPr lang="en-GB" sz="1600" dirty="0" err="1" smtClean="0"/>
              <a:t>Lofthouse</a:t>
            </a:r>
            <a:r>
              <a:rPr lang="en-GB" sz="1600" dirty="0" smtClean="0"/>
              <a:t>, R., Mackay, C., </a:t>
            </a:r>
            <a:r>
              <a:rPr lang="en-GB" sz="1600" dirty="0" err="1" smtClean="0"/>
              <a:t>McShane</a:t>
            </a:r>
            <a:r>
              <a:rPr lang="en-GB" sz="1600" dirty="0" smtClean="0"/>
              <a:t>, J., </a:t>
            </a:r>
            <a:r>
              <a:rPr lang="en-GB" sz="1600" dirty="0" err="1" smtClean="0"/>
              <a:t>Stancliffe</a:t>
            </a:r>
            <a:r>
              <a:rPr lang="en-GB" sz="1600" dirty="0" smtClean="0"/>
              <a:t>, D., and Wright, D., (2010) </a:t>
            </a:r>
            <a:r>
              <a:rPr lang="en-GB" sz="1600" smtClean="0"/>
              <a:t>Blogs and e-Portfolios</a:t>
            </a:r>
            <a:r>
              <a:rPr lang="en-GB" sz="1600" dirty="0" smtClean="0"/>
              <a:t>: Can they support reflection, evidencing and dialogue in </a:t>
            </a:r>
            <a:r>
              <a:rPr lang="en-GB" sz="1600" dirty="0"/>
              <a:t>teacher training? </a:t>
            </a:r>
            <a:r>
              <a:rPr lang="en-GB" sz="1600" i="1" dirty="0"/>
              <a:t>Journal of Learning Development in Higher </a:t>
            </a:r>
            <a:r>
              <a:rPr lang="en-GB" sz="1600" i="1" dirty="0" smtClean="0"/>
              <a:t>Education. </a:t>
            </a:r>
            <a:r>
              <a:rPr lang="en-GB" sz="1600" dirty="0" smtClean="0"/>
              <a:t>Special Edition: Researching PDP Practice, November 2010.</a:t>
            </a:r>
          </a:p>
          <a:p>
            <a:pPr marL="0" indent="0">
              <a:buNone/>
            </a:pPr>
            <a:endParaRPr lang="en-GB" sz="1600" i="1" dirty="0">
              <a:solidFill>
                <a:srgbClr val="000000"/>
              </a:solidFill>
              <a:latin typeface="Arial"/>
            </a:endParaRPr>
          </a:p>
          <a:p>
            <a:pPr marL="0" indent="0">
              <a:buNone/>
            </a:pPr>
            <a:r>
              <a:rPr lang="en-GB" sz="1600" dirty="0" err="1" smtClean="0"/>
              <a:t>Cotterill</a:t>
            </a:r>
            <a:r>
              <a:rPr lang="en-GB" sz="1600" dirty="0" smtClean="0"/>
              <a:t>, S., Horner,  P., Teasdale, D., Ellis, J., Thomason, J.M., </a:t>
            </a:r>
            <a:r>
              <a:rPr lang="en-GB" sz="1600" dirty="0" err="1" smtClean="0"/>
              <a:t>Vernazza</a:t>
            </a:r>
            <a:r>
              <a:rPr lang="en-GB" sz="1600" dirty="0" smtClean="0"/>
              <a:t>, C., Bradley, P.M., Peterson, J., Skelly, G., Ball, S., (2011) </a:t>
            </a:r>
            <a:r>
              <a:rPr lang="en-GB" sz="1600" dirty="0"/>
              <a:t>Effective embedding and integration of </a:t>
            </a:r>
            <a:r>
              <a:rPr lang="en-GB" sz="1600" dirty="0" smtClean="0"/>
              <a:t>e-Portfolios </a:t>
            </a:r>
            <a:r>
              <a:rPr lang="en-GB" sz="1600" dirty="0"/>
              <a:t>in medical and dental curricula. </a:t>
            </a:r>
            <a:r>
              <a:rPr lang="en-GB" sz="1600" i="1" dirty="0"/>
              <a:t>International Journal of </a:t>
            </a:r>
            <a:r>
              <a:rPr lang="en-GB" sz="1600" i="1" dirty="0" smtClean="0"/>
              <a:t>Clinical Skills</a:t>
            </a:r>
            <a:r>
              <a:rPr lang="en-GB" sz="1600" dirty="0" smtClean="0"/>
              <a:t>, </a:t>
            </a:r>
            <a:r>
              <a:rPr lang="en-GB" sz="1600" b="1" dirty="0"/>
              <a:t>5</a:t>
            </a:r>
            <a:r>
              <a:rPr lang="en-GB" sz="1600" dirty="0"/>
              <a:t>, 18-23</a:t>
            </a:r>
            <a:r>
              <a:rPr lang="en-GB" sz="1600" dirty="0" smtClean="0"/>
              <a:t>.</a:t>
            </a:r>
          </a:p>
          <a:p>
            <a:pPr marL="0" indent="0">
              <a:buNone/>
            </a:pPr>
            <a:endParaRPr lang="en-GB" sz="1600" dirty="0" smtClean="0"/>
          </a:p>
          <a:p>
            <a:pPr marL="0" indent="0">
              <a:buNone/>
            </a:pPr>
            <a:r>
              <a:rPr lang="en-GB" sz="1600" dirty="0" err="1" smtClean="0"/>
              <a:t>D’Andrea</a:t>
            </a:r>
            <a:r>
              <a:rPr lang="en-GB" sz="1600" dirty="0"/>
              <a:t>,</a:t>
            </a:r>
            <a:r>
              <a:rPr lang="en-GB" sz="1600" dirty="0" smtClean="0"/>
              <a:t> V. M., (1999) Organising Teaching and Learning: Outcomes-based planning in H, Fry., S, </a:t>
            </a:r>
            <a:r>
              <a:rPr lang="en-GB" sz="1600" dirty="0" err="1" smtClean="0"/>
              <a:t>Ketteridge</a:t>
            </a:r>
            <a:r>
              <a:rPr lang="en-GB" sz="1600" dirty="0" smtClean="0"/>
              <a:t>., and S. Marshall., (1999) A Handbook for Teaching and Learning in Higher Education. London: </a:t>
            </a:r>
            <a:r>
              <a:rPr lang="en-GB" sz="1600" dirty="0" err="1" smtClean="0"/>
              <a:t>Kogan</a:t>
            </a:r>
            <a:r>
              <a:rPr lang="en-GB" sz="1600" dirty="0"/>
              <a:t> </a:t>
            </a:r>
            <a:r>
              <a:rPr lang="en-GB" sz="1600" dirty="0" smtClean="0"/>
              <a:t>Page.</a:t>
            </a:r>
          </a:p>
          <a:p>
            <a:pPr marL="0" indent="0">
              <a:buNone/>
            </a:pPr>
            <a:endParaRPr lang="en-GB" sz="1600" dirty="0" smtClean="0"/>
          </a:p>
          <a:p>
            <a:pPr marL="0" indent="0">
              <a:buNone/>
            </a:pPr>
            <a:endParaRPr lang="en-GB" sz="1400" dirty="0" smtClean="0"/>
          </a:p>
        </p:txBody>
      </p:sp>
    </p:spTree>
    <p:extLst>
      <p:ext uri="{BB962C8B-B14F-4D97-AF65-F5344CB8AC3E}">
        <p14:creationId xmlns:p14="http://schemas.microsoft.com/office/powerpoint/2010/main" val="2587620303"/>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Continued...</a:t>
            </a:r>
            <a:endParaRPr lang="en-GB" dirty="0"/>
          </a:p>
        </p:txBody>
      </p:sp>
      <p:sp>
        <p:nvSpPr>
          <p:cNvPr id="3" name="Content Placeholder 2"/>
          <p:cNvSpPr>
            <a:spLocks noGrp="1"/>
          </p:cNvSpPr>
          <p:nvPr>
            <p:ph idx="1"/>
          </p:nvPr>
        </p:nvSpPr>
        <p:spPr>
          <a:xfrm>
            <a:off x="457200" y="1600200"/>
            <a:ext cx="8229600" cy="5069160"/>
          </a:xfrm>
        </p:spPr>
        <p:txBody>
          <a:bodyPr>
            <a:normAutofit fontScale="32500" lnSpcReduction="20000"/>
          </a:bodyPr>
          <a:lstStyle/>
          <a:p>
            <a:pPr marL="0" indent="0">
              <a:buNone/>
            </a:pPr>
            <a:r>
              <a:rPr lang="en-GB" sz="4900" dirty="0" smtClean="0"/>
              <a:t>Dearing, A., The National Committee of Inquiry into Higher Education: HMSO, 1997.</a:t>
            </a:r>
          </a:p>
          <a:p>
            <a:pPr marL="0" indent="0">
              <a:buNone/>
            </a:pPr>
            <a:endParaRPr lang="en-GB" sz="4900" dirty="0" smtClean="0"/>
          </a:p>
          <a:p>
            <a:pPr marL="0" indent="0">
              <a:buNone/>
            </a:pPr>
            <a:r>
              <a:rPr lang="en-GB" sz="4900" dirty="0" err="1" smtClean="0"/>
              <a:t>Jasinski</a:t>
            </a:r>
            <a:r>
              <a:rPr lang="en-GB" sz="4900" dirty="0" smtClean="0"/>
              <a:t>, M., (2007) Innovate and Integrate: Embedding innovative practices. Accessed 08/01/12 from the Australian Flexible Learning Framework’s website: http://www.flexiblelearning.net.au/flx/go/home/projects/2007/</a:t>
            </a:r>
          </a:p>
          <a:p>
            <a:pPr marL="0" indent="0">
              <a:buNone/>
            </a:pPr>
            <a:endParaRPr lang="en-GB" sz="4900" dirty="0" smtClean="0"/>
          </a:p>
          <a:p>
            <a:pPr marL="0" indent="0">
              <a:buNone/>
            </a:pPr>
            <a:r>
              <a:rPr lang="en-GB" sz="4900" dirty="0" smtClean="0"/>
              <a:t>Joint Information Systems Committee (JISC)., (2012) Innovative Practice within e-Learning. HEFCE.</a:t>
            </a:r>
          </a:p>
          <a:p>
            <a:pPr marL="0" indent="0">
              <a:buNone/>
            </a:pPr>
            <a:endParaRPr lang="en-GB" sz="4900" dirty="0" smtClean="0"/>
          </a:p>
          <a:p>
            <a:pPr marL="0" indent="0">
              <a:buNone/>
            </a:pPr>
            <a:r>
              <a:rPr lang="en-GB" sz="4900" dirty="0" smtClean="0"/>
              <a:t>Mason, R., and </a:t>
            </a:r>
            <a:r>
              <a:rPr lang="en-GB" sz="4900" dirty="0" err="1" smtClean="0"/>
              <a:t>Rennie</a:t>
            </a:r>
            <a:r>
              <a:rPr lang="en-GB" sz="4900" dirty="0" smtClean="0"/>
              <a:t>, F., (2008) e-Learning and Social Networking Handbook: Resources for Higher Education. New York: </a:t>
            </a:r>
            <a:r>
              <a:rPr lang="en-GB" sz="4900" dirty="0" err="1" smtClean="0"/>
              <a:t>Routledge</a:t>
            </a:r>
            <a:r>
              <a:rPr lang="en-GB" sz="4900" dirty="0" smtClean="0"/>
              <a:t>.</a:t>
            </a:r>
          </a:p>
          <a:p>
            <a:pPr marL="0" indent="0">
              <a:buNone/>
            </a:pPr>
            <a:endParaRPr lang="en-GB" sz="4900" dirty="0" smtClean="0"/>
          </a:p>
          <a:p>
            <a:pPr marL="0" indent="0">
              <a:buNone/>
            </a:pPr>
            <a:r>
              <a:rPr lang="en-GB" sz="4900" dirty="0" smtClean="0"/>
              <a:t>Policy Statement on a progress file for Higher Education. London: HMSO, 2000. Accessed 09/01/12 at: http://www.qaa.ac.uk/academicinfrastructure/progressFiles/archive/policystatement/default.asp</a:t>
            </a:r>
          </a:p>
          <a:p>
            <a:pPr marL="0" indent="0">
              <a:buNone/>
            </a:pPr>
            <a:endParaRPr lang="en-GB" sz="4900" dirty="0" smtClean="0"/>
          </a:p>
          <a:p>
            <a:pPr marL="0" indent="0">
              <a:buNone/>
            </a:pPr>
            <a:r>
              <a:rPr lang="en-GB" sz="4900" dirty="0" smtClean="0"/>
              <a:t>Stefani, L., Mason, R., and Pegler C., (2007) The Educational Potential of e-Portfolio: Supporting Personal Development and Reflective Learning. London and New York: </a:t>
            </a:r>
            <a:r>
              <a:rPr lang="en-GB" sz="4900" dirty="0" err="1" smtClean="0"/>
              <a:t>Routledge</a:t>
            </a:r>
            <a:r>
              <a:rPr lang="en-GB" sz="4900" dirty="0" smtClean="0"/>
              <a:t>.</a:t>
            </a:r>
          </a:p>
          <a:p>
            <a:pPr marL="0" indent="0">
              <a:buNone/>
            </a:pPr>
            <a:endParaRPr lang="en-GB" sz="4900" dirty="0" smtClean="0"/>
          </a:p>
          <a:p>
            <a:pPr marL="0" indent="0">
              <a:buNone/>
            </a:pPr>
            <a:r>
              <a:rPr lang="en-GB" sz="4900" dirty="0" err="1" smtClean="0"/>
              <a:t>Zubizarreta</a:t>
            </a:r>
            <a:r>
              <a:rPr lang="en-GB" sz="4900" dirty="0" smtClean="0"/>
              <a:t>, J., (2009) The Learning Portfolio: Reflective Practice for Improving Student Learning. London: John Wiley and Sons. </a:t>
            </a:r>
          </a:p>
          <a:p>
            <a:pPr>
              <a:buNone/>
            </a:pPr>
            <a:endParaRPr lang="en-GB" dirty="0"/>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What is an </a:t>
            </a:r>
            <a:r>
              <a:rPr lang="en-GB" sz="4000" dirty="0" err="1" smtClean="0"/>
              <a:t>ePortfolio</a:t>
            </a:r>
            <a:r>
              <a:rPr lang="en-GB" sz="4000" dirty="0" smtClean="0"/>
              <a:t>?</a:t>
            </a:r>
            <a:endParaRPr lang="en-US" sz="4000" dirty="0"/>
          </a:p>
        </p:txBody>
      </p:sp>
      <p:sp>
        <p:nvSpPr>
          <p:cNvPr id="3" name="Content Placeholder 2"/>
          <p:cNvSpPr>
            <a:spLocks noGrp="1"/>
          </p:cNvSpPr>
          <p:nvPr>
            <p:ph idx="1"/>
          </p:nvPr>
        </p:nvSpPr>
        <p:spPr/>
        <p:txBody>
          <a:bodyPr>
            <a:normAutofit/>
          </a:bodyPr>
          <a:lstStyle/>
          <a:p>
            <a:pPr marL="84138" lvl="1" indent="0">
              <a:buNone/>
              <a:tabLst>
                <a:tab pos="84138" algn="l"/>
              </a:tabLst>
            </a:pPr>
            <a:r>
              <a:rPr lang="en-US" dirty="0" smtClean="0"/>
              <a:t>“An </a:t>
            </a:r>
            <a:r>
              <a:rPr lang="en-US" dirty="0" err="1" smtClean="0"/>
              <a:t>ePortfolio</a:t>
            </a:r>
            <a:r>
              <a:rPr lang="en-US" dirty="0" smtClean="0"/>
              <a:t> is the product, created by the learner, a </a:t>
            </a:r>
            <a:r>
              <a:rPr lang="en-US" dirty="0" smtClean="0">
                <a:solidFill>
                  <a:srgbClr val="FFFF00"/>
                </a:solidFill>
              </a:rPr>
              <a:t>collection of digital </a:t>
            </a:r>
            <a:r>
              <a:rPr lang="en-US" dirty="0" err="1" smtClean="0">
                <a:solidFill>
                  <a:srgbClr val="FFFF00"/>
                </a:solidFill>
              </a:rPr>
              <a:t>artefacts</a:t>
            </a:r>
            <a:r>
              <a:rPr lang="en-US" dirty="0" smtClean="0">
                <a:solidFill>
                  <a:srgbClr val="FFFF00"/>
                </a:solidFill>
              </a:rPr>
              <a:t> articulating experiences, achievements and learning</a:t>
            </a:r>
            <a:r>
              <a:rPr lang="en-US" dirty="0" smtClean="0"/>
              <a:t>. Behind any product, or presentation, lie rich and complex processes of </a:t>
            </a:r>
            <a:r>
              <a:rPr lang="en-US" dirty="0" smtClean="0">
                <a:solidFill>
                  <a:srgbClr val="FFFF00"/>
                </a:solidFill>
              </a:rPr>
              <a:t>planning, </a:t>
            </a:r>
            <a:r>
              <a:rPr lang="en-US" dirty="0" err="1" smtClean="0">
                <a:solidFill>
                  <a:srgbClr val="FFFF00"/>
                </a:solidFill>
              </a:rPr>
              <a:t>synthesising</a:t>
            </a:r>
            <a:r>
              <a:rPr lang="en-US" dirty="0" smtClean="0">
                <a:solidFill>
                  <a:srgbClr val="FFFF00"/>
                </a:solidFill>
              </a:rPr>
              <a:t>, sharing, discussing, reflecting, giving, receiving and responding to feedback</a:t>
            </a:r>
            <a:r>
              <a:rPr lang="en-US" dirty="0" smtClean="0"/>
              <a:t>. These processes – referred to here as ‘</a:t>
            </a:r>
            <a:r>
              <a:rPr lang="en-US" dirty="0" err="1" smtClean="0"/>
              <a:t>ePortfolio</a:t>
            </a:r>
            <a:r>
              <a:rPr lang="en-US" dirty="0" smtClean="0"/>
              <a:t>-based learning’ – are the focus of increasing attention, since the process of learning can be as important as the end product.” </a:t>
            </a:r>
            <a:r>
              <a:rPr lang="en-US" dirty="0" smtClean="0">
                <a:solidFill>
                  <a:srgbClr val="FFFF00"/>
                </a:solidFill>
                <a:hlinkClick r:id="rId3"/>
              </a:rPr>
              <a:t>(JISC, 2008)</a:t>
            </a:r>
            <a:endParaRPr lang="en-US" dirty="0">
              <a:solidFill>
                <a:srgbClr val="FFFF00"/>
              </a:solidFill>
            </a:endParaRPr>
          </a:p>
        </p:txBody>
      </p:sp>
    </p:spTree>
    <p:extLst>
      <p:ext uri="{BB962C8B-B14F-4D97-AF65-F5344CB8AC3E}">
        <p14:creationId xmlns:p14="http://schemas.microsoft.com/office/powerpoint/2010/main" val="31142789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p:spPr>
        <p:txBody>
          <a:bodyPr/>
          <a:lstStyle/>
          <a:p>
            <a:r>
              <a:rPr lang="en-GB" dirty="0" smtClean="0"/>
              <a:t>Background Context</a:t>
            </a:r>
            <a:endParaRPr lang="en-GB" dirty="0"/>
          </a:p>
        </p:txBody>
      </p:sp>
      <p:sp>
        <p:nvSpPr>
          <p:cNvPr id="3" name="Content Placeholder 2"/>
          <p:cNvSpPr>
            <a:spLocks noGrp="1"/>
          </p:cNvSpPr>
          <p:nvPr>
            <p:ph sz="half" idx="1"/>
          </p:nvPr>
        </p:nvSpPr>
        <p:spPr>
          <a:xfrm>
            <a:off x="498932" y="1196752"/>
            <a:ext cx="5338936" cy="5445224"/>
          </a:xfrm>
        </p:spPr>
        <p:txBody>
          <a:bodyPr>
            <a:normAutofit/>
          </a:bodyPr>
          <a:lstStyle/>
          <a:p>
            <a:r>
              <a:rPr lang="en-GB" dirty="0"/>
              <a:t>e</a:t>
            </a:r>
            <a:r>
              <a:rPr lang="en-GB" dirty="0" smtClean="0"/>
              <a:t>-Learning at university</a:t>
            </a:r>
          </a:p>
          <a:p>
            <a:pPr lvl="1">
              <a:buFont typeface="Courier New" pitchFamily="49" charset="0"/>
              <a:buChar char="o"/>
            </a:pPr>
            <a:r>
              <a:rPr lang="en-GB" dirty="0">
                <a:solidFill>
                  <a:srgbClr val="FFFF00"/>
                </a:solidFill>
              </a:rPr>
              <a:t>Reshaping the ‘learning landscape’</a:t>
            </a:r>
          </a:p>
          <a:p>
            <a:pPr lvl="1">
              <a:buFont typeface="Courier New" pitchFamily="49" charset="0"/>
              <a:buChar char="o"/>
            </a:pPr>
            <a:r>
              <a:rPr lang="en-GB" dirty="0">
                <a:solidFill>
                  <a:srgbClr val="FFFF00"/>
                </a:solidFill>
              </a:rPr>
              <a:t>Effective teaching/learning</a:t>
            </a:r>
          </a:p>
          <a:p>
            <a:pPr lvl="1">
              <a:buFont typeface="Courier New" pitchFamily="49" charset="0"/>
              <a:buChar char="o"/>
            </a:pPr>
            <a:r>
              <a:rPr lang="en-GB" dirty="0">
                <a:solidFill>
                  <a:srgbClr val="FFFF00"/>
                </a:solidFill>
              </a:rPr>
              <a:t>Supporting personal development</a:t>
            </a:r>
          </a:p>
          <a:p>
            <a:pPr lvl="1">
              <a:buFont typeface="Courier New" pitchFamily="49" charset="0"/>
              <a:buChar char="o"/>
            </a:pPr>
            <a:r>
              <a:rPr lang="en-GB" dirty="0">
                <a:solidFill>
                  <a:srgbClr val="FFFF00"/>
                </a:solidFill>
              </a:rPr>
              <a:t>Reflective practice</a:t>
            </a:r>
          </a:p>
          <a:p>
            <a:r>
              <a:rPr lang="en-GB" dirty="0" smtClean="0"/>
              <a:t>Diverse range of examples</a:t>
            </a:r>
          </a:p>
          <a:p>
            <a:r>
              <a:rPr lang="en-GB" dirty="0"/>
              <a:t>The </a:t>
            </a:r>
            <a:r>
              <a:rPr lang="en-GB" dirty="0" smtClean="0"/>
              <a:t>e-Portfolio</a:t>
            </a:r>
          </a:p>
          <a:p>
            <a:pPr lvl="1">
              <a:buFont typeface="Courier New" pitchFamily="49" charset="0"/>
              <a:buChar char="o"/>
            </a:pPr>
            <a:r>
              <a:rPr lang="en-GB" dirty="0" smtClean="0">
                <a:solidFill>
                  <a:srgbClr val="FFFF00"/>
                </a:solidFill>
              </a:rPr>
              <a:t>Newcastle University, School of Medical Sciences Education Development</a:t>
            </a:r>
          </a:p>
        </p:txBody>
      </p:sp>
      <p:sp>
        <p:nvSpPr>
          <p:cNvPr id="5" name="Content Placeholder 4"/>
          <p:cNvSpPr>
            <a:spLocks noGrp="1"/>
          </p:cNvSpPr>
          <p:nvPr>
            <p:ph sz="half" idx="2"/>
          </p:nvPr>
        </p:nvSpPr>
        <p:spPr/>
        <p:txBody>
          <a:bodyPr>
            <a:normAutofit/>
          </a:bodyPr>
          <a:lstStyle/>
          <a:p>
            <a:endParaRPr lang="en-GB" dirty="0" smtClean="0"/>
          </a:p>
          <a:p>
            <a:endParaRPr lang="en-GB" dirty="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578" y="1333092"/>
            <a:ext cx="2535262" cy="252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578" y="3852522"/>
            <a:ext cx="2541087" cy="252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18686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Embedding e-Portfolios in student learning: Newcastle University</a:t>
            </a:r>
            <a:endParaRPr lang="en-GB" sz="3600" dirty="0"/>
          </a:p>
        </p:txBody>
      </p:sp>
      <p:sp>
        <p:nvSpPr>
          <p:cNvPr id="4" name="Content Placeholder 3"/>
          <p:cNvSpPr>
            <a:spLocks noGrp="1"/>
          </p:cNvSpPr>
          <p:nvPr>
            <p:ph sz="half" idx="2"/>
          </p:nvPr>
        </p:nvSpPr>
        <p:spPr>
          <a:xfrm>
            <a:off x="467544" y="1600200"/>
            <a:ext cx="8219256" cy="5069160"/>
          </a:xfrm>
        </p:spPr>
        <p:txBody>
          <a:bodyPr>
            <a:normAutofit fontScale="77500" lnSpcReduction="2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sz="2300" dirty="0" smtClean="0"/>
              <a:t>Source: Adapted from presentation given by Professor Barry </a:t>
            </a:r>
            <a:r>
              <a:rPr lang="en-GB" sz="2300" dirty="0" err="1" smtClean="0"/>
              <a:t>Hirst</a:t>
            </a:r>
            <a:r>
              <a:rPr lang="en-GB" sz="2300" dirty="0" smtClean="0"/>
              <a:t>, Dean of Postgraduate Studies (Medical Sciences), Newcastle University.</a:t>
            </a:r>
            <a:endParaRPr lang="en-GB" sz="23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671272844"/>
              </p:ext>
            </p:extLst>
          </p:nvPr>
        </p:nvGraphicFramePr>
        <p:xfrm>
          <a:off x="1115616" y="1556792"/>
          <a:ext cx="6912768" cy="4195187"/>
        </p:xfrm>
        <a:graphic>
          <a:graphicData uri="http://schemas.openxmlformats.org/drawingml/2006/table">
            <a:tbl>
              <a:tblPr firstRow="1" bandRow="1">
                <a:tableStyleId>{5C22544A-7EE6-4342-B048-85BDC9FD1C3A}</a:tableStyleId>
              </a:tblPr>
              <a:tblGrid>
                <a:gridCol w="2304256"/>
                <a:gridCol w="2304256"/>
                <a:gridCol w="2304256"/>
              </a:tblGrid>
              <a:tr h="366469">
                <a:tc>
                  <a:txBody>
                    <a:bodyPr/>
                    <a:lstStyle/>
                    <a:p>
                      <a:pPr algn="ctr"/>
                      <a:r>
                        <a:rPr lang="en-GB" sz="2400" dirty="0" smtClean="0"/>
                        <a:t>2011/12</a:t>
                      </a:r>
                      <a:endParaRPr lang="en-GB" sz="2400" dirty="0"/>
                    </a:p>
                  </a:txBody>
                  <a:tcPr/>
                </a:tc>
                <a:tc>
                  <a:txBody>
                    <a:bodyPr/>
                    <a:lstStyle/>
                    <a:p>
                      <a:pPr algn="ctr"/>
                      <a:r>
                        <a:rPr lang="en-GB" sz="2400" dirty="0" smtClean="0"/>
                        <a:t>2012/13</a:t>
                      </a:r>
                      <a:endParaRPr lang="en-GB" sz="2400" dirty="0"/>
                    </a:p>
                  </a:txBody>
                  <a:tcPr/>
                </a:tc>
                <a:tc>
                  <a:txBody>
                    <a:bodyPr/>
                    <a:lstStyle/>
                    <a:p>
                      <a:pPr algn="ctr"/>
                      <a:r>
                        <a:rPr lang="en-GB" sz="2400" dirty="0" smtClean="0"/>
                        <a:t>2013/14</a:t>
                      </a:r>
                      <a:endParaRPr lang="en-GB" sz="2400" dirty="0"/>
                    </a:p>
                  </a:txBody>
                  <a:tcPr/>
                </a:tc>
              </a:tr>
              <a:tr h="3737987">
                <a:tc>
                  <a:txBody>
                    <a:bodyPr/>
                    <a:lstStyle/>
                    <a:p>
                      <a:pPr marL="285750" indent="-285750">
                        <a:buFont typeface="Arial" pitchFamily="34" charset="0"/>
                        <a:buChar char="•"/>
                      </a:pPr>
                      <a:r>
                        <a:rPr lang="en-GB" sz="1800" dirty="0" smtClean="0"/>
                        <a:t>Student evaluation</a:t>
                      </a:r>
                    </a:p>
                    <a:p>
                      <a:pPr marL="285750" indent="-285750">
                        <a:buFont typeface="Arial" pitchFamily="34" charset="0"/>
                        <a:buChar char="•"/>
                      </a:pPr>
                      <a:r>
                        <a:rPr lang="en-GB" sz="1800" dirty="0" smtClean="0"/>
                        <a:t>Consultations with staff</a:t>
                      </a:r>
                    </a:p>
                    <a:p>
                      <a:pPr marL="285750" indent="-285750">
                        <a:buFont typeface="Arial" pitchFamily="34" charset="0"/>
                        <a:buChar char="•"/>
                      </a:pPr>
                      <a:r>
                        <a:rPr lang="en-GB" sz="1800" dirty="0" smtClean="0"/>
                        <a:t>Jan 2012: enhanced </a:t>
                      </a:r>
                      <a:r>
                        <a:rPr lang="en-GB" sz="1800" baseline="0" dirty="0" smtClean="0"/>
                        <a:t>              </a:t>
                      </a:r>
                      <a:r>
                        <a:rPr lang="en-GB" sz="1800" dirty="0" smtClean="0"/>
                        <a:t>e-Portfolio live</a:t>
                      </a:r>
                    </a:p>
                    <a:p>
                      <a:pPr marL="285750" indent="-285750">
                        <a:buFont typeface="Arial" pitchFamily="34" charset="0"/>
                        <a:buChar char="•"/>
                      </a:pPr>
                      <a:r>
                        <a:rPr lang="en-GB" sz="1800" dirty="0" smtClean="0"/>
                        <a:t>Semester 2 2011/12 pilots of  e-Portfolio use</a:t>
                      </a:r>
                    </a:p>
                    <a:p>
                      <a:endParaRPr lang="en-GB" sz="2000" dirty="0"/>
                    </a:p>
                  </a:txBody>
                  <a:tcPr/>
                </a:tc>
                <a:tc>
                  <a:txBody>
                    <a:bodyPr/>
                    <a:lstStyle/>
                    <a:p>
                      <a:pPr marL="342900" indent="-342900">
                        <a:buFont typeface="Arial" pitchFamily="34" charset="0"/>
                        <a:buChar char="•"/>
                      </a:pPr>
                      <a:r>
                        <a:rPr lang="en-GB" sz="1800" dirty="0" smtClean="0"/>
                        <a:t>Students will have access to an</a:t>
                      </a:r>
                      <a:r>
                        <a:rPr lang="en-GB" sz="1800" baseline="0" dirty="0" smtClean="0"/>
                        <a:t>         </a:t>
                      </a:r>
                      <a:r>
                        <a:rPr lang="en-GB" sz="1800" dirty="0" smtClean="0"/>
                        <a:t>e-Portfolio to support personal reflection and development of employability skills</a:t>
                      </a:r>
                    </a:p>
                    <a:p>
                      <a:endParaRPr lang="en-GB" sz="2000" dirty="0"/>
                    </a:p>
                  </a:txBody>
                  <a:tcPr/>
                </a:tc>
                <a:tc>
                  <a:txBody>
                    <a:bodyPr/>
                    <a:lstStyle/>
                    <a:p>
                      <a:pPr marL="342900" indent="-342900">
                        <a:buFont typeface="Arial" pitchFamily="34" charset="0"/>
                        <a:buChar char="•"/>
                      </a:pPr>
                      <a:r>
                        <a:rPr lang="en-GB" sz="1800" dirty="0" smtClean="0"/>
                        <a:t>Students will have the opportunity to use their               e-Portfolio in meetings with their Personal Tutor to support the student in achieving personal, academic and professional goals</a:t>
                      </a:r>
                    </a:p>
                    <a:p>
                      <a:endParaRPr lang="en-GB" sz="2000" dirty="0"/>
                    </a:p>
                  </a:txBody>
                  <a:tcPr/>
                </a:tc>
              </a:tr>
            </a:tbl>
          </a:graphicData>
        </a:graphic>
      </p:graphicFrame>
    </p:spTree>
    <p:extLst>
      <p:ext uri="{BB962C8B-B14F-4D97-AF65-F5344CB8AC3E}">
        <p14:creationId xmlns:p14="http://schemas.microsoft.com/office/powerpoint/2010/main" val="2673847498"/>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4000" dirty="0" smtClean="0">
                <a:solidFill>
                  <a:srgbClr val="003399"/>
                </a:solidFill>
                <a:hlinkClick r:id="rId3"/>
              </a:rPr>
              <a:t>The Year Abroad </a:t>
            </a:r>
            <a:r>
              <a:rPr lang="en-GB" sz="4000" dirty="0" err="1" smtClean="0">
                <a:solidFill>
                  <a:srgbClr val="003399"/>
                </a:solidFill>
                <a:hlinkClick r:id="rId3"/>
              </a:rPr>
              <a:t>ePortfolio</a:t>
            </a:r>
            <a:r>
              <a:rPr lang="en-GB" sz="4000" dirty="0" smtClean="0">
                <a:solidFill>
                  <a:srgbClr val="FFFF00"/>
                </a:solidFill>
              </a:rPr>
              <a:t> (</a:t>
            </a:r>
            <a:r>
              <a:rPr lang="en-GB" sz="4000" dirty="0" err="1" smtClean="0">
                <a:solidFill>
                  <a:srgbClr val="FFFF00"/>
                </a:solidFill>
              </a:rPr>
              <a:t>YAeP</a:t>
            </a:r>
            <a:r>
              <a:rPr lang="en-GB" sz="4000" dirty="0" smtClean="0">
                <a:solidFill>
                  <a:srgbClr val="FFFF00"/>
                </a:solidFill>
              </a:rPr>
              <a:t>)</a:t>
            </a:r>
            <a:endParaRPr lang="en-US" sz="4000" dirty="0">
              <a:solidFill>
                <a:srgbClr val="FFFF00"/>
              </a:solidFill>
            </a:endParaRPr>
          </a:p>
        </p:txBody>
      </p:sp>
      <p:sp>
        <p:nvSpPr>
          <p:cNvPr id="3" name="Content Placeholder 2"/>
          <p:cNvSpPr>
            <a:spLocks noGrp="1"/>
          </p:cNvSpPr>
          <p:nvPr>
            <p:ph idx="1"/>
          </p:nvPr>
        </p:nvSpPr>
        <p:spPr>
          <a:xfrm>
            <a:off x="457200" y="1340768"/>
            <a:ext cx="8229600" cy="4785395"/>
          </a:xfrm>
        </p:spPr>
        <p:txBody>
          <a:bodyPr>
            <a:normAutofit fontScale="85000" lnSpcReduction="20000"/>
          </a:bodyPr>
          <a:lstStyle/>
          <a:p>
            <a:r>
              <a:rPr lang="en-GB" dirty="0"/>
              <a:t>The Year Abroad – Key feature of a MFL degree</a:t>
            </a:r>
          </a:p>
          <a:p>
            <a:r>
              <a:rPr lang="en-GB" dirty="0" smtClean="0"/>
              <a:t>8 volunteers – Third Year students of German, French and Spanish</a:t>
            </a:r>
          </a:p>
          <a:p>
            <a:r>
              <a:rPr lang="en-GB" dirty="0" err="1" smtClean="0"/>
              <a:t>ePortfolio</a:t>
            </a:r>
            <a:r>
              <a:rPr lang="en-GB" dirty="0" smtClean="0"/>
              <a:t> used regularly by participants to:</a:t>
            </a:r>
          </a:p>
          <a:p>
            <a:pPr lvl="1">
              <a:buSzPct val="80000"/>
              <a:buFont typeface="Courier New" pitchFamily="49" charset="0"/>
              <a:buChar char="o"/>
            </a:pPr>
            <a:r>
              <a:rPr lang="en-GB" dirty="0" smtClean="0">
                <a:solidFill>
                  <a:srgbClr val="FFFF00"/>
                </a:solidFill>
              </a:rPr>
              <a:t>record daily-life experiences and challenges</a:t>
            </a:r>
          </a:p>
          <a:p>
            <a:pPr lvl="1">
              <a:buSzPct val="80000"/>
              <a:buFont typeface="Courier New" pitchFamily="49" charset="0"/>
              <a:buChar char="o"/>
            </a:pPr>
            <a:r>
              <a:rPr lang="en-GB" dirty="0" smtClean="0">
                <a:solidFill>
                  <a:srgbClr val="FFFF00"/>
                </a:solidFill>
              </a:rPr>
              <a:t>define/review personal (learning) objectives</a:t>
            </a:r>
            <a:endParaRPr lang="en-US" dirty="0" smtClean="0">
              <a:solidFill>
                <a:srgbClr val="FFFF00"/>
              </a:solidFill>
            </a:endParaRPr>
          </a:p>
          <a:p>
            <a:pPr lvl="1">
              <a:buSzPct val="80000"/>
              <a:buFont typeface="Courier New" pitchFamily="49" charset="0"/>
              <a:buChar char="o"/>
            </a:pPr>
            <a:r>
              <a:rPr lang="en-US" dirty="0" smtClean="0">
                <a:solidFill>
                  <a:srgbClr val="FFFF00"/>
                </a:solidFill>
              </a:rPr>
              <a:t>reflect on their development (personal, academic, professional) and skills</a:t>
            </a:r>
          </a:p>
          <a:p>
            <a:pPr lvl="1">
              <a:buSzPct val="80000"/>
              <a:buFont typeface="Courier New" pitchFamily="49" charset="0"/>
              <a:buChar char="o"/>
            </a:pPr>
            <a:r>
              <a:rPr lang="en-US" dirty="0" smtClean="0">
                <a:solidFill>
                  <a:srgbClr val="FFFF00"/>
                </a:solidFill>
              </a:rPr>
              <a:t>offer and receive feedback to/from peers</a:t>
            </a:r>
          </a:p>
          <a:p>
            <a:r>
              <a:rPr lang="en-GB" dirty="0" err="1" smtClean="0"/>
              <a:t>ePortfolio</a:t>
            </a:r>
            <a:r>
              <a:rPr lang="en-GB" dirty="0" smtClean="0"/>
              <a:t> used as a Personal Tutoring tool</a:t>
            </a:r>
          </a:p>
          <a:p>
            <a:pPr lvl="1">
              <a:buSzPct val="80000"/>
              <a:buFont typeface="Courier New" pitchFamily="49" charset="0"/>
              <a:buChar char="o"/>
            </a:pPr>
            <a:r>
              <a:rPr lang="en-GB" dirty="0" smtClean="0">
                <a:solidFill>
                  <a:srgbClr val="FFFF00"/>
                </a:solidFill>
              </a:rPr>
              <a:t>pastoral support (blog comments)</a:t>
            </a:r>
          </a:p>
          <a:p>
            <a:pPr lvl="1">
              <a:buSzPct val="80000"/>
              <a:buFont typeface="Courier New" pitchFamily="49" charset="0"/>
              <a:buChar char="o"/>
            </a:pPr>
            <a:r>
              <a:rPr lang="en-GB" dirty="0" smtClean="0">
                <a:solidFill>
                  <a:srgbClr val="FFFF00"/>
                </a:solidFill>
              </a:rPr>
              <a:t>academic support (learning advice / review of objectives)</a:t>
            </a:r>
            <a:endParaRPr lang="en-US" dirty="0" smtClean="0">
              <a:solidFill>
                <a:srgbClr val="FFFF00"/>
              </a:solidFill>
            </a:endParaRPr>
          </a:p>
          <a:p>
            <a:pPr lvl="1">
              <a:buFont typeface="Wingdings" pitchFamily="2" charset="2"/>
              <a:buChar char="Ø"/>
            </a:pPr>
            <a:endParaRPr lang="en-US" dirty="0">
              <a:solidFill>
                <a:srgbClr val="003399"/>
              </a:solidFill>
            </a:endParaRPr>
          </a:p>
        </p:txBody>
      </p:sp>
    </p:spTree>
    <p:extLst>
      <p:ext uri="{BB962C8B-B14F-4D97-AF65-F5344CB8AC3E}">
        <p14:creationId xmlns:p14="http://schemas.microsoft.com/office/powerpoint/2010/main" val="12904167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par>
                          <p:cTn id="22" fill="hold">
                            <p:stCondLst>
                              <p:cond delay="1000"/>
                            </p:stCondLst>
                            <p:childTnLst>
                              <p:par>
                                <p:cTn id="23" presetID="5" presetClass="entr" presetSubtype="1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par>
                          <p:cTn id="26" fill="hold">
                            <p:stCondLst>
                              <p:cond delay="1500"/>
                            </p:stCondLst>
                            <p:childTnLst>
                              <p:par>
                                <p:cTn id="27" presetID="5" presetClass="entr" presetSubtype="1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heckerboard(across)">
                                      <p:cBhvr>
                                        <p:cTn id="29" dur="500"/>
                                        <p:tgtEl>
                                          <p:spTgt spid="3">
                                            <p:txEl>
                                              <p:pRg st="5" end="5"/>
                                            </p:txEl>
                                          </p:spTgt>
                                        </p:tgtEl>
                                      </p:cBhvr>
                                    </p:animEffect>
                                  </p:childTnLst>
                                </p:cTn>
                              </p:par>
                            </p:childTnLst>
                          </p:cTn>
                        </p:par>
                        <p:par>
                          <p:cTn id="30" fill="hold">
                            <p:stCondLst>
                              <p:cond delay="2000"/>
                            </p:stCondLst>
                            <p:childTnLst>
                              <p:par>
                                <p:cTn id="31" presetID="5" presetClass="entr" presetSubtype="1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heckerboard(across)">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par>
                          <p:cTn id="39" fill="hold">
                            <p:stCondLst>
                              <p:cond delay="500"/>
                            </p:stCondLst>
                            <p:childTnLst>
                              <p:par>
                                <p:cTn id="40" presetID="5" presetClass="entr" presetSubtype="10"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heckerboard(across)">
                                      <p:cBhvr>
                                        <p:cTn id="42" dur="500"/>
                                        <p:tgtEl>
                                          <p:spTgt spid="3">
                                            <p:txEl>
                                              <p:pRg st="8" end="8"/>
                                            </p:txEl>
                                          </p:spTgt>
                                        </p:tgtEl>
                                      </p:cBhvr>
                                    </p:animEffect>
                                  </p:childTnLst>
                                </p:cTn>
                              </p:par>
                            </p:childTnLst>
                          </p:cTn>
                        </p:par>
                        <p:par>
                          <p:cTn id="43" fill="hold">
                            <p:stCondLst>
                              <p:cond delay="1000"/>
                            </p:stCondLst>
                            <p:childTnLst>
                              <p:par>
                                <p:cTn id="44" presetID="5" presetClass="entr" presetSubtype="10" fill="hold"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checkerboard(across)">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1026" name="Picture 2" descr="E:\Work archives 2011-12\Admin\Conferences\Newcastle T&amp;L conference\YAeP screenshot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 y="188640"/>
            <a:ext cx="913824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441973"/>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88640"/>
            <a:ext cx="9144000" cy="6336704"/>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Success indicators</a:t>
            </a:r>
            <a:endParaRPr lang="en-US" sz="4000" dirty="0"/>
          </a:p>
        </p:txBody>
      </p:sp>
      <p:sp>
        <p:nvSpPr>
          <p:cNvPr id="3" name="Content Placeholder 2"/>
          <p:cNvSpPr>
            <a:spLocks noGrp="1"/>
          </p:cNvSpPr>
          <p:nvPr>
            <p:ph idx="1"/>
          </p:nvPr>
        </p:nvSpPr>
        <p:spPr>
          <a:xfrm>
            <a:off x="457200" y="1484784"/>
            <a:ext cx="8229600" cy="5184576"/>
          </a:xfrm>
        </p:spPr>
        <p:txBody>
          <a:bodyPr>
            <a:normAutofit fontScale="92500" lnSpcReduction="10000"/>
          </a:bodyPr>
          <a:lstStyle/>
          <a:p>
            <a:r>
              <a:rPr lang="en-GB" dirty="0" smtClean="0"/>
              <a:t>Academic community set up by students: the </a:t>
            </a:r>
            <a:r>
              <a:rPr lang="en-GB" i="1" dirty="0" smtClean="0"/>
              <a:t>e-Portfolio Hamster Year</a:t>
            </a:r>
            <a:endParaRPr lang="en-GB" dirty="0" smtClean="0"/>
          </a:p>
          <a:p>
            <a:r>
              <a:rPr lang="en-GB" dirty="0" smtClean="0"/>
              <a:t>Number of entries/comments recorded after 8 months:</a:t>
            </a:r>
          </a:p>
          <a:p>
            <a:pPr lvl="1">
              <a:buSzPct val="80000"/>
              <a:buFont typeface="Courier New" pitchFamily="49" charset="0"/>
              <a:buChar char="o"/>
            </a:pPr>
            <a:r>
              <a:rPr lang="en-GB" dirty="0" smtClean="0">
                <a:solidFill>
                  <a:srgbClr val="FFFF00"/>
                </a:solidFill>
              </a:rPr>
              <a:t>95 student blog entries (average = 12 per participant)</a:t>
            </a:r>
          </a:p>
          <a:p>
            <a:pPr lvl="1">
              <a:buSzPct val="80000"/>
              <a:buFont typeface="Courier New" pitchFamily="49" charset="0"/>
              <a:buChar char="o"/>
            </a:pPr>
            <a:r>
              <a:rPr lang="en-GB" dirty="0" smtClean="0">
                <a:solidFill>
                  <a:srgbClr val="FFFF00"/>
                </a:solidFill>
              </a:rPr>
              <a:t>129 comments overall (approx. 71 student comments)</a:t>
            </a:r>
            <a:endParaRPr lang="en-US" dirty="0" smtClean="0">
              <a:solidFill>
                <a:srgbClr val="FFFF00"/>
              </a:solidFill>
            </a:endParaRPr>
          </a:p>
          <a:p>
            <a:r>
              <a:rPr lang="en-GB" dirty="0" smtClean="0"/>
              <a:t>Evidence of “serious” personal reflection</a:t>
            </a:r>
          </a:p>
          <a:p>
            <a:r>
              <a:rPr lang="en-GB" dirty="0" smtClean="0"/>
              <a:t>Evidence of genuine and spontaneous support/interaction between participants</a:t>
            </a:r>
          </a:p>
          <a:p>
            <a:r>
              <a:rPr lang="en-US" dirty="0" smtClean="0"/>
              <a:t>Evidence of a “virtuous circle” between reflection, interaction and development</a:t>
            </a:r>
            <a:endParaRPr lang="en-US" dirty="0"/>
          </a:p>
        </p:txBody>
      </p:sp>
    </p:spTree>
    <p:extLst>
      <p:ext uri="{BB962C8B-B14F-4D97-AF65-F5344CB8AC3E}">
        <p14:creationId xmlns:p14="http://schemas.microsoft.com/office/powerpoint/2010/main" val="25866082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53"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3">
                                            <p:txEl>
                                              <p:pRg st="2" end="2"/>
                                            </p:txEl>
                                          </p:spTgt>
                                        </p:tgtEl>
                                      </p:cBhvr>
                                    </p:animEffect>
                                  </p:childTnLst>
                                </p:cTn>
                              </p:par>
                            </p:childTnLst>
                          </p:cTn>
                        </p:par>
                        <p:par>
                          <p:cTn id="19" fill="hold">
                            <p:stCondLst>
                              <p:cond delay="1000"/>
                            </p:stCondLst>
                            <p:childTnLst>
                              <p:par>
                                <p:cTn id="20" presetID="53"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ssolv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dissolv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dissolv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3000" dirty="0" smtClean="0"/>
              <a:t>Evidence of personal reflection (M.’s blog)</a:t>
            </a:r>
            <a:endParaRPr lang="en-US" sz="3000" dirty="0"/>
          </a:p>
        </p:txBody>
      </p:sp>
      <p:sp>
        <p:nvSpPr>
          <p:cNvPr id="3" name="Content Placeholder 2"/>
          <p:cNvSpPr>
            <a:spLocks noGrp="1"/>
          </p:cNvSpPr>
          <p:nvPr>
            <p:ph idx="1"/>
          </p:nvPr>
        </p:nvSpPr>
        <p:spPr>
          <a:xfrm>
            <a:off x="467544" y="1268760"/>
            <a:ext cx="8229600" cy="5472608"/>
          </a:xfrm>
        </p:spPr>
        <p:txBody>
          <a:bodyPr>
            <a:noAutofit/>
          </a:bodyPr>
          <a:lstStyle/>
          <a:p>
            <a:pPr marL="0" indent="0">
              <a:buNone/>
            </a:pPr>
            <a:r>
              <a:rPr lang="en-US" sz="2200" dirty="0" smtClean="0"/>
              <a:t>“[The] main thing that was annoying me was the shock of going from Berlin […] to a teeny tiny town in very rural France. </a:t>
            </a:r>
            <a:r>
              <a:rPr lang="en-US" sz="2200" dirty="0" smtClean="0">
                <a:solidFill>
                  <a:srgbClr val="FFFF00"/>
                </a:solidFill>
              </a:rPr>
              <a:t>I never thought I'd get culture shock because I always imagined it'd be between home and wherever I went, but this snuck up on me! </a:t>
            </a:r>
            <a:r>
              <a:rPr lang="en-US" sz="2200" dirty="0" smtClean="0"/>
              <a:t>[…]</a:t>
            </a:r>
          </a:p>
          <a:p>
            <a:pPr marL="0" indent="0">
              <a:buNone/>
            </a:pPr>
            <a:r>
              <a:rPr lang="en-US" sz="2200" dirty="0" smtClean="0"/>
              <a:t>Second thing was a </a:t>
            </a:r>
            <a:r>
              <a:rPr lang="en-US" sz="2200" dirty="0" smtClean="0">
                <a:solidFill>
                  <a:srgbClr val="FFFF00"/>
                </a:solidFill>
              </a:rPr>
              <a:t>blow to my confidence in terms of language development</a:t>
            </a:r>
            <a:r>
              <a:rPr lang="en-US" sz="2200" dirty="0" smtClean="0"/>
              <a:t>. At the beginning I COULD NOT get out of thinking-in-German mode and it was annoying me because I wanted to get into thinking-in-French mode ASAP to make the most of my time here.</a:t>
            </a:r>
          </a:p>
          <a:p>
            <a:pPr marL="0" indent="0">
              <a:buNone/>
            </a:pPr>
            <a:r>
              <a:rPr lang="en-US" sz="2200" dirty="0" smtClean="0">
                <a:solidFill>
                  <a:srgbClr val="FFFF00"/>
                </a:solidFill>
              </a:rPr>
              <a:t>On reflection I was panicking and after having calmed myself, I am now able to think in French (enough so that I'm happy with it anyway) without forcing it upon myself. </a:t>
            </a:r>
          </a:p>
          <a:p>
            <a:pPr marL="0" indent="0">
              <a:buNone/>
            </a:pPr>
            <a:r>
              <a:rPr lang="en-US" sz="2200" dirty="0" smtClean="0"/>
              <a:t>I also </a:t>
            </a:r>
            <a:r>
              <a:rPr lang="en-US" sz="2200" dirty="0" smtClean="0">
                <a:solidFill>
                  <a:srgbClr val="FFFF00"/>
                </a:solidFill>
              </a:rPr>
              <a:t>made a pact with myself that I'm going to teach myself French </a:t>
            </a:r>
            <a:r>
              <a:rPr lang="en-US" sz="2200" dirty="0" smtClean="0"/>
              <a:t>in</a:t>
            </a:r>
            <a:r>
              <a:rPr lang="en-US" sz="2200" dirty="0" smtClean="0">
                <a:solidFill>
                  <a:srgbClr val="003399"/>
                </a:solidFill>
              </a:rPr>
              <a:t> </a:t>
            </a:r>
            <a:r>
              <a:rPr lang="en-US" sz="2200" dirty="0" smtClean="0"/>
              <a:t>my spare time because the level of interaction I have with people in the school and indeed, outside of it isn't enough to meet my high expectations.”</a:t>
            </a:r>
            <a:endParaRPr lang="en-US" sz="2200" dirty="0"/>
          </a:p>
        </p:txBody>
      </p:sp>
    </p:spTree>
    <p:extLst>
      <p:ext uri="{BB962C8B-B14F-4D97-AF65-F5344CB8AC3E}">
        <p14:creationId xmlns:p14="http://schemas.microsoft.com/office/powerpoint/2010/main" val="15712801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TotalTime>
  <Words>2089</Words>
  <Application>Microsoft Office PowerPoint</Application>
  <PresentationFormat>On-screen Show (4:3)</PresentationFormat>
  <Paragraphs>153</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Supporting the Development and Learning of Modern Languages students abroad via the ePortfolio</vt:lpstr>
      <vt:lpstr>What is an ePortfolio?</vt:lpstr>
      <vt:lpstr>Background Context</vt:lpstr>
      <vt:lpstr>Embedding e-Portfolios in student learning: Newcastle University</vt:lpstr>
      <vt:lpstr>The Year Abroad ePortfolio (YAeP)</vt:lpstr>
      <vt:lpstr>PowerPoint Presentation</vt:lpstr>
      <vt:lpstr>PowerPoint Presentation</vt:lpstr>
      <vt:lpstr>Success indicators</vt:lpstr>
      <vt:lpstr>Evidence of personal reflection (M.’s blog)</vt:lpstr>
      <vt:lpstr>Evidence of personal reflection (M.’s blog)</vt:lpstr>
      <vt:lpstr>Evidence of reflection/support/interaction</vt:lpstr>
      <vt:lpstr>Evidence of reflection/support/interaction</vt:lpstr>
      <vt:lpstr>Student views on the YAeP</vt:lpstr>
      <vt:lpstr>PowerPoint Presentation</vt:lpstr>
      <vt:lpstr>PowerPoint Presentation</vt:lpstr>
      <vt:lpstr>Embedding e-Portfolios in student learning: Challenges for ‘learners’</vt:lpstr>
      <vt:lpstr>Embedding e-Portfolios in student learning: Challenges for ‘teachers’</vt:lpstr>
      <vt:lpstr>References</vt:lpstr>
      <vt:lpstr>References Continued...</vt:lpstr>
    </vt:vector>
  </TitlesOfParts>
  <Company>Newcastle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nhl20</dc:creator>
  <cp:lastModifiedBy>Nash S.</cp:lastModifiedBy>
  <cp:revision>78</cp:revision>
  <dcterms:created xsi:type="dcterms:W3CDTF">2012-01-06T12:28:01Z</dcterms:created>
  <dcterms:modified xsi:type="dcterms:W3CDTF">2012-06-26T12:18:15Z</dcterms:modified>
</cp:coreProperties>
</file>